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1"/>
  </p:notesMasterIdLst>
  <p:handoutMasterIdLst>
    <p:handoutMasterId r:id="rId32"/>
  </p:handoutMasterIdLst>
  <p:sldIdLst>
    <p:sldId id="256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</p:sldIdLst>
  <p:sldSz cx="12190413" cy="6858000"/>
  <p:notesSz cx="6858000" cy="9144000"/>
  <p:custDataLst>
    <p:tags r:id="rId3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1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12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29C643-7912-4955-B4FD-3B2C6816AE97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17885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23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D253B5-F2D2-4D42-90BF-22E60F7D4A00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03964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5" name="date" descr="{&quot;templafy&quot;:{&quot;id&quot;:&quot;b95d1f79-f44a-4a7a-a953-4cbd7bd7869c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25 September 2020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pload/institutter/kt/pdf/diplom_praktik/ulonnet-praktik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486694" y="90872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24733" y="1916832"/>
            <a:ext cx="1115910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200" b="1" dirty="0" smtClean="0">
                <a:latin typeface="Arial" panose="020B0604020202020204" pitchFamily="34" charset="0"/>
              </a:rPr>
              <a:t>	Der </a:t>
            </a:r>
            <a:r>
              <a:rPr lang="da-DK" altLang="da-DK" sz="2200" b="1" dirty="0">
                <a:latin typeface="Arial" panose="020B0604020202020204" pitchFamily="34" charset="0"/>
              </a:rPr>
              <a:t>kan søges frit i alle virksomheder, hvor der er kemi-</a:t>
            </a:r>
          </a:p>
          <a:p>
            <a:pPr lvl="2">
              <a:spcBef>
                <a:spcPct val="0"/>
              </a:spcBef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ingeniører </a:t>
            </a:r>
            <a:r>
              <a:rPr lang="da-DK" altLang="da-DK" sz="2200" b="1" dirty="0" smtClean="0">
                <a:latin typeface="Arial" panose="020B0604020202020204" pitchFamily="34" charset="0"/>
              </a:rPr>
              <a:t>ansat</a:t>
            </a:r>
          </a:p>
          <a:p>
            <a:pPr lvl="2">
              <a:spcBef>
                <a:spcPct val="0"/>
              </a:spcBef>
              <a:buNone/>
            </a:pPr>
            <a:endParaRPr lang="da-DK" altLang="da-DK" sz="2200" b="1" dirty="0" smtClean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None/>
            </a:pPr>
            <a:r>
              <a:rPr lang="da-DK" altLang="da-DK" sz="2200" b="1" dirty="0" smtClean="0">
                <a:latin typeface="Arial" panose="020B0604020202020204" pitchFamily="34" charset="0"/>
              </a:rPr>
              <a:t>Kig </a:t>
            </a:r>
            <a:r>
              <a:rPr lang="da-DK" altLang="da-DK" sz="2200" b="1" dirty="0">
                <a:latin typeface="Arial" panose="020B0604020202020204" pitchFamily="34" charset="0"/>
              </a:rPr>
              <a:t>i praktikantlisterne </a:t>
            </a:r>
            <a:r>
              <a:rPr lang="da-DK" altLang="da-DK" sz="2200" b="1" dirty="0" smtClean="0">
                <a:latin typeface="Arial" panose="020B0604020202020204" pitchFamily="34" charset="0"/>
              </a:rPr>
              <a:t>fra </a:t>
            </a:r>
            <a:r>
              <a:rPr lang="da-DK" altLang="da-DK" sz="2200" b="1" dirty="0">
                <a:latin typeface="Arial" panose="020B0604020202020204" pitchFamily="34" charset="0"/>
              </a:rPr>
              <a:t>tidligere år på hjemmesiden</a:t>
            </a:r>
          </a:p>
          <a:p>
            <a:pPr lvl="2">
              <a:spcBef>
                <a:spcPct val="0"/>
              </a:spcBef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Man kan sende sin ansøgning når man er klar til det</a:t>
            </a:r>
          </a:p>
          <a:p>
            <a:pPr lvl="2">
              <a:spcBef>
                <a:spcPct val="0"/>
              </a:spcBef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Brug eventuelt </a:t>
            </a:r>
            <a:r>
              <a:rPr lang="da-DK" altLang="da-DK" sz="2200" b="1" dirty="0" err="1"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latin typeface="Arial" panose="020B0604020202020204" pitchFamily="34" charset="0"/>
              </a:rPr>
              <a:t> projekt- og </a:t>
            </a:r>
            <a:r>
              <a:rPr lang="da-DK" altLang="da-DK" sz="2200" b="1" dirty="0" smtClean="0">
                <a:latin typeface="Arial" panose="020B0604020202020204" pitchFamily="34" charset="0"/>
              </a:rPr>
              <a:t>praktikbank (</a:t>
            </a:r>
            <a:r>
              <a:rPr lang="da-DK" altLang="da-DK" sz="2200" b="1" dirty="0">
                <a:latin typeface="Arial" panose="020B0604020202020204" pitchFamily="34" charset="0"/>
              </a:rPr>
              <a:t>projektbank.dtu.dk)</a:t>
            </a:r>
          </a:p>
          <a:p>
            <a:pPr lvl="2">
              <a:spcBef>
                <a:spcPct val="0"/>
              </a:spcBef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GÅ I GANG MED DET SAMME!</a:t>
            </a: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1" y="1368130"/>
            <a:ext cx="8229600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Pejling, Udgives af Ingeniøren og De Studerendes Erhvervskontakt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</a:t>
            </a:r>
            <a:r>
              <a:rPr lang="da-DK" altLang="da-DK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86153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>
                <a:latin typeface="Arial" panose="020B0604020202020204" pitchFamily="34" charset="0"/>
              </a:rPr>
              <a:t>Transport, logi og mad</a:t>
            </a:r>
            <a:endParaRPr lang="da-DK" altLang="da-DK" sz="2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Til udlandspraktik kan der søges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(kontakt studievejledningen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58702" y="620688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9206" y="1556792"/>
            <a:ext cx="102546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 smtClean="0">
                <a:latin typeface="Arial" panose="020B0604020202020204" pitchFamily="34" charset="0"/>
              </a:rPr>
              <a:t>Blanketter </a:t>
            </a:r>
            <a:r>
              <a:rPr lang="da-DK" altLang="da-DK" sz="2400" b="1" dirty="0">
                <a:latin typeface="Arial" panose="020B0604020202020204" pitchFamily="34" charset="0"/>
              </a:rPr>
              <a:t>på engelsk som beskriver </a:t>
            </a:r>
            <a:r>
              <a:rPr lang="da-DK" altLang="da-DK" sz="2400" b="1" dirty="0" smtClean="0">
                <a:latin typeface="Arial" panose="020B0604020202020204" pitchFamily="34" charset="0"/>
              </a:rPr>
              <a:t>praktikken</a:t>
            </a: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 smtClean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 smtClean="0">
                <a:latin typeface="Arial" panose="020B0604020202020204" pitchFamily="34" charset="0"/>
              </a:rPr>
              <a:t>DTUs</a:t>
            </a:r>
            <a:r>
              <a:rPr lang="da-DK" altLang="da-DK" sz="2400" b="1" dirty="0" smtClean="0">
                <a:latin typeface="Arial" panose="020B0604020202020204" pitchFamily="34" charset="0"/>
              </a:rPr>
              <a:t> sider </a:t>
            </a:r>
            <a:r>
              <a:rPr lang="da-DK" altLang="da-DK" sz="2400" b="1" dirty="0">
                <a:latin typeface="Arial" panose="020B0604020202020204" pitchFamily="34" charset="0"/>
              </a:rPr>
              <a:t>om praktik i </a:t>
            </a:r>
            <a:r>
              <a:rPr lang="da-DK" altLang="da-DK" sz="2400" b="1" dirty="0" smtClean="0">
                <a:latin typeface="Arial" panose="020B0604020202020204" pitchFamily="34" charset="0"/>
              </a:rPr>
              <a:t>udlandet: studyabroad.dtu.dk/praktik</a:t>
            </a: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3607975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3607975"/>
            <a:ext cx="4953595" cy="24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</a:t>
            </a:r>
            <a:r>
              <a:rPr lang="da-DK" altLang="da-DK" sz="2200" dirty="0" smtClean="0">
                <a:latin typeface="Arial" panose="020B0604020202020204" pitchFamily="34" charset="0"/>
              </a:rPr>
              <a:t>mere </a:t>
            </a:r>
            <a:r>
              <a:rPr lang="da-DK" altLang="da-DK" sz="2200" dirty="0">
                <a:latin typeface="Arial" panose="020B0604020202020204" pitchFamily="34" charset="0"/>
              </a:rPr>
              <a:t>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</a:t>
            </a:r>
            <a:r>
              <a:rPr lang="da-DK" altLang="da-DK" sz="2200" dirty="0" smtClean="0">
                <a:latin typeface="Arial" panose="020B0604020202020204" pitchFamily="34" charset="0"/>
              </a:rPr>
              <a:t>evt. også </a:t>
            </a:r>
            <a:r>
              <a:rPr lang="da-DK" altLang="da-DK" sz="2200" dirty="0">
                <a:latin typeface="Arial" panose="020B0604020202020204" pitchFamily="34" charset="0"/>
              </a:rPr>
              <a:t>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 smtClean="0">
                <a:latin typeface="Arial" panose="020B0604020202020204" pitchFamily="34" charset="0"/>
              </a:rPr>
              <a:t>Fagforeningen, IDA, </a:t>
            </a:r>
            <a:r>
              <a:rPr lang="da-DK" altLang="da-DK" sz="2200" b="1" dirty="0">
                <a:latin typeface="Arial" panose="020B0604020202020204" pitchFamily="34" charset="0"/>
              </a:rPr>
              <a:t>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dirty="0">
                <a:latin typeface="Arial" panose="020B0604020202020204" pitchFamily="34" charset="0"/>
              </a:rPr>
              <a:t/>
            </a: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2020 </a:t>
            </a:r>
            <a:r>
              <a:rPr lang="en-GB" altLang="da-DK" sz="2200" b="1" dirty="0" err="1">
                <a:latin typeface="Arial" panose="020B0604020202020204" pitchFamily="34" charset="0"/>
              </a:rPr>
              <a:t>er</a:t>
            </a:r>
            <a:r>
              <a:rPr lang="en-GB" altLang="da-DK" sz="2200" b="1" dirty="0">
                <a:latin typeface="Arial" panose="020B0604020202020204" pitchFamily="34" charset="0"/>
              </a:rPr>
              <a:t>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14,750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  <a:endParaRPr lang="da-DK" altLang="da-DK" sz="4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612106" y="1196976"/>
            <a:ext cx="90551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Som udgangspunkt skal virksomheden udbetale løn til praktikanten. Hvis I har fået en praktikplads, som ikke vil betale jer løn, så kan I ansøge om fortsat at få udbetalt SU i praktikperioden. I skal så have fat i en blanket kaldet Dokumentation for </a:t>
            </a:r>
            <a:r>
              <a:rPr lang="da-DK" altLang="da-DK" sz="1800">
                <a:latin typeface="Arial" panose="020B0604020202020204" pitchFamily="34" charset="0"/>
                <a:hlinkClick r:id="rId3" action="ppaction://hlinkfile"/>
              </a:rPr>
              <a:t>ulønnet praktikophold</a:t>
            </a:r>
            <a:r>
              <a:rPr lang="da-DK" altLang="da-DK" sz="1800">
                <a:latin typeface="Arial" panose="020B0604020202020204" pitchFamily="34" charset="0"/>
              </a:rPr>
              <a:t>. Sendes til SU administrationen i bygning 101. Den kan også udskrives fra det ovenstående link.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I skal selv udfylde det meste af erklæringen, men jeres arbejdsgiver skal også bekræfte, at I ikke får løn. Denne underskrift er ikke svær at få fat på hvis jeres praktikplads er i Danmark. Det kan blive vanskeligt hvis praktikstedet er et sted i det fjerne udland. I så tilfælde accepterer SU administrationen at praktik- planlæggeren underskriver i stedet. I dette tilfælde bør man også vedlægge dokumentation i form af pdf dokumenter per e-mail hvor det fremgår at der er tale om ulønnet praktik.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I øvrigt skal elektronisk kopi af ansættelseskontrakt sendes af den studerende til su@adm.dtu.dk.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918742" y="5661248"/>
            <a:ext cx="7452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 smtClean="0">
                <a:latin typeface="Arial" panose="020B0604020202020204" pitchFamily="34" charset="0"/>
              </a:rPr>
              <a:t>Se i øvrigt slides fra SU kontoret på praktikhjemmesiden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74726" y="836712"/>
            <a:ext cx="531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Yderligere om SU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927225" y="1916832"/>
            <a:ext cx="84248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Krav for at få ekstra SU-klip ved ulønnet praktik: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Procedurerne kan ses på SU-siderne på DTU Inside.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Her står, at det er afgørende, at følgende fremgår af kontrakten: 1) Virksomhedens stempel, 2) underskrift fra virksomheden, 3) at praktikken er ulønnet og 4) praktikperioden.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Formål med at AUS modtager kontrakter: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- SU-kontoret stopper SU under lønnet praktik</a:t>
            </a:r>
          </a:p>
        </p:txBody>
      </p:sp>
    </p:spTree>
    <p:extLst>
      <p:ext uri="{BB962C8B-B14F-4D97-AF65-F5344CB8AC3E}">
        <p14:creationId xmlns:p14="http://schemas.microsoft.com/office/powerpoint/2010/main" val="4703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</a:t>
            </a:r>
            <a:r>
              <a:rPr lang="da-DK" altLang="da-DK" sz="4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DTU vejleder</a:t>
            </a:r>
            <a:endParaRPr lang="da-DK" altLang="da-DK" sz="4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Irene </a:t>
            </a:r>
            <a:r>
              <a:rPr lang="da-DK" altLang="da-DK" sz="2200" dirty="0" err="1">
                <a:latin typeface="Arial" panose="020B0604020202020204" pitchFamily="34" charset="0"/>
              </a:rPr>
              <a:t>Shim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 smtClean="0">
                <a:latin typeface="Arial" panose="020B0604020202020204" pitchFamily="34" charset="0"/>
              </a:rPr>
              <a:t>Søren </a:t>
            </a:r>
            <a:r>
              <a:rPr lang="en-GB" altLang="da-DK" sz="4000" dirty="0">
                <a:latin typeface="Arial" panose="020B0604020202020204" pitchFamily="34" charset="0"/>
              </a:rPr>
              <a:t>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r>
              <a:rPr lang="en-GB" altLang="da-DK" sz="4000" dirty="0">
                <a:latin typeface="Arial" panose="020B0604020202020204" pitchFamily="34" charset="0"/>
              </a:rPr>
              <a:t/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 smtClean="0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 smtClean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 smtClean="0">
                <a:latin typeface="Arial" panose="020B0604020202020204" pitchFamily="34" charset="0"/>
              </a:rPr>
              <a:t>Diplom</a:t>
            </a:r>
            <a:r>
              <a:rPr lang="en-GB" altLang="da-DK" sz="5400" b="1" dirty="0" smtClean="0">
                <a:latin typeface="Arial" panose="020B0604020202020204" pitchFamily="34" charset="0"/>
              </a:rPr>
              <a:t> K </a:t>
            </a:r>
            <a:endParaRPr lang="en-GB" altLang="da-DK" sz="5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</a:t>
            </a:r>
            <a:r>
              <a:rPr lang="da-DK" altLang="da-DK" sz="2200" dirty="0" smtClean="0">
                <a:latin typeface="Arial" panose="020B0604020202020204" pitchFamily="34" charset="0"/>
              </a:rPr>
              <a:t>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  <a:r>
              <a:rPr lang="da-DK" altLang="da-DK" sz="2200" dirty="0" smtClean="0">
                <a:latin typeface="Arial" panose="020B0604020202020204" pitchFamily="34" charset="0"/>
              </a:rPr>
              <a:t>(detaljer </a:t>
            </a:r>
            <a:r>
              <a:rPr lang="da-DK" altLang="da-DK" sz="2200" dirty="0">
                <a:latin typeface="Arial" panose="020B0604020202020204" pitchFamily="34" charset="0"/>
              </a:rPr>
              <a:t>om rapportformat kan findes på </a:t>
            </a:r>
            <a:r>
              <a:rPr lang="da-DK" altLang="da-DK" sz="2200" dirty="0" smtClean="0">
                <a:latin typeface="Arial" panose="020B0604020202020204" pitchFamily="34" charset="0"/>
              </a:rPr>
              <a:t>hjemmesiden)</a:t>
            </a: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 smtClean="0">
                <a:latin typeface="Arial" charset="0"/>
              </a:rPr>
              <a:t>praktikant</a:t>
            </a:r>
            <a:r>
              <a:rPr lang="en-GB" altLang="da-DK" sz="2200" dirty="0" smtClean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og</a:t>
            </a:r>
            <a:r>
              <a:rPr lang="en-GB" altLang="da-DK" sz="2200" dirty="0" smtClean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virksomhedsvejleder</a:t>
            </a:r>
            <a:endParaRPr lang="en-GB" altLang="da-DK" sz="22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 smtClean="0">
                <a:latin typeface="Arial" charset="0"/>
              </a:rPr>
              <a:t>	</a:t>
            </a:r>
            <a:r>
              <a:rPr lang="en-GB" altLang="da-DK" sz="2200" dirty="0" err="1" smtClean="0">
                <a:latin typeface="Arial" charset="0"/>
              </a:rPr>
              <a:t>Erklæring</a:t>
            </a:r>
            <a:r>
              <a:rPr lang="en-GB" altLang="da-DK" sz="2200" dirty="0" smtClean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fra</a:t>
            </a:r>
            <a:r>
              <a:rPr lang="en-GB" altLang="da-DK" sz="2200" dirty="0" smtClean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virksomhed</a:t>
            </a:r>
            <a:r>
              <a:rPr lang="en-GB" altLang="da-DK" sz="2200" dirty="0" smtClean="0">
                <a:latin typeface="Arial" charset="0"/>
              </a:rPr>
              <a:t> om </a:t>
            </a:r>
            <a:r>
              <a:rPr lang="en-GB" altLang="da-DK" sz="2200" dirty="0" err="1" smtClean="0">
                <a:latin typeface="Arial" charset="0"/>
              </a:rPr>
              <a:t>gennemført</a:t>
            </a:r>
            <a:r>
              <a:rPr lang="en-GB" altLang="da-DK" sz="2200" dirty="0" smtClean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ingeniørpraktik</a:t>
            </a:r>
            <a:endParaRPr lang="en-GB" altLang="da-DK" sz="2200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 smtClean="0">
                <a:latin typeface="Arial" charset="0"/>
              </a:rPr>
              <a:t>(PRAKTIKKANTENS OPGAVE AT FÅ DEM UDFYLDT OG SENDT TIL ANNE JUUL!)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 smtClean="0">
                <a:latin typeface="Arial" charset="0"/>
              </a:rPr>
              <a:t>rapportskrivning</a:t>
            </a:r>
            <a:r>
              <a:rPr lang="en-GB" altLang="da-DK" sz="2200" dirty="0" smtClean="0">
                <a:latin typeface="Arial" charset="0"/>
              </a:rPr>
              <a:t>, merit </a:t>
            </a:r>
            <a:r>
              <a:rPr lang="en-GB" altLang="da-DK" sz="2200" dirty="0">
                <a:latin typeface="Arial" charset="0"/>
              </a:rPr>
              <a:t>mv</a:t>
            </a:r>
            <a:r>
              <a:rPr lang="en-GB" altLang="da-DK" sz="2200" dirty="0" smtClean="0">
                <a:latin typeface="Arial" charset="0"/>
              </a:rPr>
              <a:t>.</a:t>
            </a:r>
            <a:endParaRPr lang="en-GB" altLang="da-DK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  <a:endParaRPr lang="da-DK" altLang="da-DK" sz="4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979947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</a:t>
            </a:r>
            <a:r>
              <a:rPr lang="da-DK" altLang="da-DK" sz="2400" b="1" dirty="0" smtClean="0">
                <a:latin typeface="Arial" panose="020B0604020202020204" pitchFamily="34" charset="0"/>
              </a:rPr>
              <a:t>KONTRAKT </a:t>
            </a:r>
            <a:r>
              <a:rPr lang="da-DK" altLang="da-DK" sz="2400" b="1" dirty="0">
                <a:latin typeface="Arial" panose="020B0604020202020204" pitchFamily="34" charset="0"/>
              </a:rPr>
              <a:t>FOR INGENIØRPRAKTIK 	</a:t>
            </a:r>
            <a:r>
              <a:rPr lang="da-DK" altLang="da-DK" sz="2400" b="1" dirty="0" smtClean="0">
                <a:latin typeface="Arial" panose="020B0604020202020204" pitchFamily="34" charset="0"/>
              </a:rPr>
              <a:t>(før praktikken)</a:t>
            </a: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</a:t>
            </a:r>
            <a:r>
              <a:rPr lang="da-DK" altLang="da-DK" sz="2400" b="1" dirty="0" smtClean="0">
                <a:latin typeface="Arial" panose="020B0604020202020204" pitchFamily="34" charset="0"/>
              </a:rPr>
              <a:t>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 smtClean="0">
                <a:latin typeface="Arial" panose="020B0604020202020204" pitchFamily="34" charset="0"/>
              </a:rPr>
              <a:t>	Erklæring fra praktikvært efter gennemførelse af praktikken</a:t>
            </a: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kursets hjemmeside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9995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4525 2827,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 smtClean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 smtClean="0">
                <a:latin typeface="Arial" panose="020B0604020202020204" pitchFamily="34" charset="0"/>
              </a:rPr>
              <a:t>Møde</a:t>
            </a:r>
            <a:r>
              <a:rPr lang="en-GB" altLang="da-DK" sz="4400" b="1" dirty="0" smtClean="0">
                <a:latin typeface="Arial" panose="020B0604020202020204" pitchFamily="34" charset="0"/>
              </a:rPr>
              <a:t> </a:t>
            </a:r>
            <a:r>
              <a:rPr lang="en-GB" altLang="da-DK" sz="4400" b="1" dirty="0">
                <a:latin typeface="Arial" panose="020B0604020202020204" pitchFamily="34" charset="0"/>
              </a:rPr>
              <a:t>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F2021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E2021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901541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a-DK" altLang="da-DK" sz="1800" dirty="0">
                <a:latin typeface="Arial" charset="0"/>
              </a:rPr>
              <a:t>	For at kunne </a:t>
            </a:r>
            <a:r>
              <a:rPr lang="da-DK" altLang="da-DK" sz="1800" i="1" dirty="0">
                <a:latin typeface="Arial" charset="0"/>
              </a:rPr>
              <a:t>tilmelde</a:t>
            </a:r>
            <a:r>
              <a:rPr lang="da-DK" altLang="da-DK" sz="1800" dirty="0">
                <a:latin typeface="Arial" charset="0"/>
              </a:rPr>
              <a:t> dig praktik skal du have bestået mindst 80 ECTS point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dirty="0">
                <a:latin typeface="Arial" charset="0"/>
              </a:rPr>
              <a:t>	og have været tilmeldt samtlige kurser på 3. og 4. semester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a-DK" altLang="da-DK" sz="18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da-DK" altLang="da-DK" sz="1800" dirty="0">
                <a:latin typeface="Arial" charset="0"/>
              </a:rPr>
              <a:t>	For at kunne </a:t>
            </a:r>
            <a:r>
              <a:rPr lang="da-DK" altLang="da-DK" sz="1800" i="1" dirty="0">
                <a:latin typeface="Arial" charset="0"/>
              </a:rPr>
              <a:t>påbegynde</a:t>
            </a:r>
            <a:r>
              <a:rPr lang="da-DK" altLang="da-DK" sz="1800" dirty="0">
                <a:latin typeface="Arial" charset="0"/>
              </a:rPr>
              <a:t> praktik skal du have bestået mindst 110 ECTS point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dirty="0">
                <a:latin typeface="Arial" charset="0"/>
              </a:rPr>
              <a:t>	og have været til eksamen i samtlige kurser på 3. og 4. semester</a:t>
            </a:r>
            <a:r>
              <a:rPr lang="da-DK" altLang="da-DK" sz="1800" b="1" dirty="0">
                <a:latin typeface="Arial" charset="0"/>
              </a:rPr>
              <a:t>	</a:t>
            </a:r>
          </a:p>
          <a:p>
            <a:pPr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da-DK" sz="1800" u="sng" dirty="0">
                <a:latin typeface="Arial" panose="020B0604020202020204" pitchFamily="34" charset="0"/>
                <a:cs typeface="Arial" panose="020B0604020202020204" pitchFamily="34" charset="0"/>
              </a:rPr>
              <a:t>For studerende, der påbegynder praktik efter 1. september 2018, gælder: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58702" y="548680"/>
            <a:ext cx="6240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(F2021)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90548"/>
              </p:ext>
            </p:extLst>
          </p:nvPr>
        </p:nvGraphicFramePr>
        <p:xfrm>
          <a:off x="1798167" y="1700808"/>
          <a:ext cx="8713141" cy="4247926"/>
        </p:xfrm>
        <a:graphic>
          <a:graphicData uri="http://schemas.openxmlformats.org/drawingml/2006/table">
            <a:tbl>
              <a:tblPr/>
              <a:tblGrid>
                <a:gridCol w="230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Slut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februar 2021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 juni 2021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(sidste praktikdag)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HUSK AT RAPPORTEN FØRST SKAL AFLEVERES TO UGER SENERE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74032" y="1682127"/>
            <a:ext cx="88931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Udblik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Opleve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hverdagen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i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en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virksomhed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og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hvordan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de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færdigheder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I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tilegnet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jer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kan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bruges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i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praksis</a:t>
            </a:r>
            <a:r>
              <a:rPr lang="en-GB" altLang="da-DK" sz="2200" dirty="0" smtClean="0">
                <a:latin typeface="Arial" panose="020B0604020202020204" pitchFamily="34" charset="0"/>
              </a:rPr>
              <a:t>.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Måske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få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en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kontakt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til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fremtidigt</a:t>
            </a:r>
            <a:r>
              <a:rPr lang="en-GB" altLang="da-DK" sz="2200" dirty="0" smtClean="0">
                <a:latin typeface="Arial" panose="020B0604020202020204" pitchFamily="34" charset="0"/>
              </a:rPr>
              <a:t> job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eller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eksamensprojekt</a:t>
            </a:r>
            <a:r>
              <a:rPr lang="en-GB" altLang="da-DK" sz="2200" dirty="0" smtClean="0">
                <a:latin typeface="Arial" panose="020B0604020202020204" pitchFamily="34" charset="0"/>
              </a:rPr>
              <a:t>?</a:t>
            </a:r>
            <a:endParaRPr lang="en-GB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/>
            </a: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 err="1">
                <a:latin typeface="Arial" panose="020B0604020202020204" pitchFamily="34" charset="0"/>
              </a:rPr>
              <a:t>Planlægning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af</a:t>
            </a:r>
            <a:r>
              <a:rPr lang="en-GB" altLang="da-DK" sz="2200" dirty="0">
                <a:latin typeface="Arial" panose="020B0604020202020204" pitchFamily="34" charset="0"/>
              </a:rPr>
              <a:t> et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langvarigt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projekt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  <a:r>
              <a:rPr lang="en-GB" altLang="da-DK" sz="2200" dirty="0" err="1">
                <a:latin typeface="Arial" panose="020B0604020202020204" pitchFamily="34" charset="0"/>
              </a:rPr>
              <a:t>større</a:t>
            </a:r>
            <a:r>
              <a:rPr lang="en-GB" altLang="da-DK" sz="2200" dirty="0">
                <a:latin typeface="Arial" panose="020B0604020202020204" pitchFamily="34" charset="0"/>
              </a:rPr>
              <a:t> end I </a:t>
            </a:r>
            <a:r>
              <a:rPr lang="en-GB" altLang="da-DK" sz="2200" dirty="0" err="1">
                <a:latin typeface="Arial" panose="020B0604020202020204" pitchFamily="34" charset="0"/>
              </a:rPr>
              <a:t>hidtil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prøvet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på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/>
            </a: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 err="1" smtClean="0">
                <a:latin typeface="Arial" panose="020B0604020202020204" pitchFamily="34" charset="0"/>
              </a:rPr>
              <a:t>Rapportering</a:t>
            </a:r>
            <a:r>
              <a:rPr lang="en-GB" altLang="da-DK" sz="2200" dirty="0" smtClean="0">
                <a:latin typeface="Arial" panose="020B0604020202020204" pitchFamily="34" charset="0"/>
              </a:rPr>
              <a:t> Abstract,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baggrund</a:t>
            </a:r>
            <a:r>
              <a:rPr lang="en-GB" altLang="da-DK" sz="2200" dirty="0" smtClean="0">
                <a:latin typeface="Arial" panose="020B0604020202020204" pitchFamily="34" charset="0"/>
              </a:rPr>
              <a:t>,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forsøgsbeskrivelser</a:t>
            </a:r>
            <a:r>
              <a:rPr lang="en-GB" altLang="da-DK" sz="2200" dirty="0" smtClean="0">
                <a:latin typeface="Arial" panose="020B0604020202020204" pitchFamily="34" charset="0"/>
              </a:rPr>
              <a:t>,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resultater</a:t>
            </a:r>
            <a:r>
              <a:rPr lang="en-GB" altLang="da-DK" sz="2200" dirty="0" smtClean="0">
                <a:latin typeface="Arial" panose="020B0604020202020204" pitchFamily="34" charset="0"/>
              </a:rPr>
              <a:t>,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konklusion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og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videre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arbejde</a:t>
            </a:r>
            <a:r>
              <a:rPr lang="en-GB" altLang="da-DK" sz="2200" dirty="0" smtClean="0">
                <a:latin typeface="Arial" panose="020B0604020202020204" pitchFamily="34" charset="0"/>
              </a:rPr>
              <a:t> (se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hjemmesiden</a:t>
            </a:r>
            <a:r>
              <a:rPr lang="en-GB" altLang="da-DK" sz="2200" dirty="0" smtClean="0">
                <a:latin typeface="Arial" panose="020B0604020202020204" pitchFamily="34" charset="0"/>
              </a:rPr>
              <a:t> for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detaljer</a:t>
            </a:r>
            <a:r>
              <a:rPr lang="en-GB" altLang="da-DK" sz="2200" dirty="0" smtClean="0">
                <a:latin typeface="Arial" panose="020B060402020202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 smtClean="0">
                <a:latin typeface="Arial" panose="020B0604020202020204" pitchFamily="34" charset="0"/>
              </a:rPr>
              <a:t>Skrevet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så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udenforstående</a:t>
            </a:r>
            <a:r>
              <a:rPr lang="en-GB" altLang="da-DK" sz="2200" dirty="0">
                <a:latin typeface="Arial" panose="020B0604020202020204" pitchFamily="34" charset="0"/>
              </a:rPr>
              <a:t> -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især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DTU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vejlederen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–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kan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 err="1" smtClean="0">
                <a:latin typeface="Arial" panose="020B0604020202020204" pitchFamily="34" charset="0"/>
              </a:rPr>
              <a:t>forstå</a:t>
            </a:r>
            <a:r>
              <a:rPr lang="en-GB" altLang="da-DK" sz="2200" dirty="0" smtClean="0">
                <a:latin typeface="Arial" panose="020B0604020202020204" pitchFamily="34" charset="0"/>
              </a:rPr>
              <a:t> </a:t>
            </a:r>
            <a:r>
              <a:rPr lang="en-GB" altLang="da-DK" sz="2200" dirty="0">
                <a:latin typeface="Arial" panose="020B0604020202020204" pitchFamily="34" charset="0"/>
              </a:rPr>
              <a:t>det.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02718" y="692696"/>
            <a:ext cx="5698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Praktikkens</a:t>
            </a:r>
            <a:r>
              <a:rPr lang="en-GB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4800" b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formål</a:t>
            </a:r>
            <a:endParaRPr lang="da-DK" altLang="da-DK" sz="4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(Download og vis </a:t>
            </a: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</a:t>
            </a:r>
            <a:r>
              <a:rPr lang="da-DK" altLang="da-DK" sz="4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punkter (fortsat)</a:t>
            </a:r>
            <a:endParaRPr lang="da-DK" altLang="da-DK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</a:t>
            </a:r>
            <a:r>
              <a:rPr lang="da-DK" altLang="da-DK" sz="4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punkter (fortsat)</a:t>
            </a:r>
            <a:endParaRPr lang="da-DK" altLang="da-DK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6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680B9DC-2D51-4402-BB2C-B8DE0C5AC522}">
  <ds:schemaRefs/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9587AFF5-BFB0-40A3-85CA-ADEED7540807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1075</TotalTime>
  <Words>1430</Words>
  <Application>Microsoft Office PowerPoint</Application>
  <PresentationFormat>Custom</PresentationFormat>
  <Paragraphs>216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Times New Roman</vt:lpstr>
      <vt:lpstr>Verdana</vt:lpstr>
      <vt:lpstr>Blank</vt:lpstr>
      <vt:lpstr>PowerPoint Presentation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98</cp:revision>
  <dcterms:created xsi:type="dcterms:W3CDTF">2017-07-31T08:31:56Z</dcterms:created>
  <dcterms:modified xsi:type="dcterms:W3CDTF">2020-09-30T06:37:49Z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