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7"/>
  </p:sldMasterIdLst>
  <p:notesMasterIdLst>
    <p:notesMasterId r:id="rId17"/>
  </p:notesMasterIdLst>
  <p:handoutMasterIdLst>
    <p:handoutMasterId r:id="rId18"/>
  </p:handoutMasterIdLst>
  <p:sldIdLst>
    <p:sldId id="331" r:id="rId8"/>
    <p:sldId id="370" r:id="rId9"/>
    <p:sldId id="353" r:id="rId10"/>
    <p:sldId id="375" r:id="rId11"/>
    <p:sldId id="371" r:id="rId12"/>
    <p:sldId id="286" r:id="rId13"/>
    <p:sldId id="372" r:id="rId14"/>
    <p:sldId id="364" r:id="rId15"/>
    <p:sldId id="267" r:id="rId16"/>
  </p:sldIdLst>
  <p:sldSz cx="12190413" cy="6858000"/>
  <p:notesSz cx="6858000" cy="9144000"/>
  <p:custDataLst>
    <p:tags r:id="rId19"/>
  </p:custDataLst>
  <p:defaultTextStyle>
    <a:defPPr>
      <a:defRPr lang="da-DK"/>
    </a:defPPr>
    <a:lvl1pPr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37"/>
    <a:srgbClr val="0099FF"/>
    <a:srgbClr val="F7BCB3"/>
    <a:srgbClr val="FC7634"/>
    <a:srgbClr val="F6D04D"/>
    <a:srgbClr val="171748"/>
    <a:srgbClr val="1FD082"/>
    <a:srgbClr val="2F3EEA"/>
    <a:srgbClr val="FFFF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83E631-6633-70EB-456C-F781728A67F7}" v="23" dt="2025-08-25T12:59:00.870"/>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308" autoAdjust="0"/>
  </p:normalViewPr>
  <p:slideViewPr>
    <p:cSldViewPr showGuides="1">
      <p:cViewPr varScale="1">
        <p:scale>
          <a:sx n="68" d="100"/>
          <a:sy n="68" d="100"/>
        </p:scale>
        <p:origin x="616" y="64"/>
      </p:cViewPr>
      <p:guideLst/>
    </p:cSldViewPr>
  </p:slid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da-DK" dirty="0">
              <a:latin typeface="Arial" panose="020B0604020202020204" pitchFamily="34" charset="0"/>
            </a:endParaRPr>
          </a:p>
        </p:txBody>
      </p:sp>
      <p:sp>
        <p:nvSpPr>
          <p:cNvPr id="634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491ECFBD-4A0D-4BCF-98A8-E205F44719BF}" type="slidenum">
              <a:rPr lang="da-DK" smtClean="0">
                <a:latin typeface="Arial" panose="020B0604020202020204" pitchFamily="34" charset="0"/>
              </a:rPr>
              <a:pPr/>
              <a:t>‹#›</a:t>
            </a:fld>
            <a:endParaRPr lang="da-DK" dirty="0">
              <a:latin typeface="Arial" panose="020B0604020202020204" pitchFamily="34" charset="0"/>
            </a:endParaRPr>
          </a:p>
        </p:txBody>
      </p:sp>
    </p:spTree>
    <p:extLst>
      <p:ext uri="{BB962C8B-B14F-4D97-AF65-F5344CB8AC3E}">
        <p14:creationId xmlns:p14="http://schemas.microsoft.com/office/powerpoint/2010/main" val="137280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panose="020B0604020202020204" pitchFamily="34" charset="0"/>
              </a:defRPr>
            </a:lvl1pPr>
          </a:lstStyle>
          <a:p>
            <a:endParaRPr lang="da-DK" dirty="0"/>
          </a:p>
        </p:txBody>
      </p:sp>
      <p:sp>
        <p:nvSpPr>
          <p:cNvPr id="307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panose="020B0604020202020204" pitchFamily="34" charset="0"/>
              </a:defRPr>
            </a:lvl1pPr>
          </a:lstStyle>
          <a:p>
            <a:fld id="{C734BB09-483B-4C4B-A5A4-C02A22055B01}" type="slidenum">
              <a:rPr lang="da-DK" smtClean="0"/>
              <a:pPr/>
              <a:t>‹#›</a:t>
            </a:fld>
            <a:endParaRPr lang="da-DK" dirty="0"/>
          </a:p>
        </p:txBody>
      </p:sp>
    </p:spTree>
    <p:extLst>
      <p:ext uri="{BB962C8B-B14F-4D97-AF65-F5344CB8AC3E}">
        <p14:creationId xmlns:p14="http://schemas.microsoft.com/office/powerpoint/2010/main" val="1277836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anskindustri.dk/english/about-di/di-members/?SearchQuer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C734BB09-483B-4C4B-A5A4-C02A22055B01}" type="slidenum">
              <a:rPr lang="da-DK" smtClean="0"/>
              <a:pPr/>
              <a:t>1</a:t>
            </a:fld>
            <a:endParaRPr lang="da-DK" dirty="0"/>
          </a:p>
        </p:txBody>
      </p:sp>
      <p:sp>
        <p:nvSpPr>
          <p:cNvPr id="5" name="Date Placeholder 4"/>
          <p:cNvSpPr>
            <a:spLocks noGrp="1"/>
          </p:cNvSpPr>
          <p:nvPr>
            <p:ph type="dt" idx="11"/>
          </p:nvPr>
        </p:nvSpPr>
        <p:spPr/>
        <p:txBody>
          <a:bodyPr/>
          <a:lstStyle/>
          <a:p>
            <a:r>
              <a:rPr lang="da-DK"/>
              <a:t>17. februar 2023</a:t>
            </a:r>
            <a:endParaRPr lang="da-DK" dirty="0"/>
          </a:p>
        </p:txBody>
      </p:sp>
    </p:spTree>
    <p:extLst>
      <p:ext uri="{BB962C8B-B14F-4D97-AF65-F5344CB8AC3E}">
        <p14:creationId xmlns:p14="http://schemas.microsoft.com/office/powerpoint/2010/main" val="396206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a:t>
            </a:r>
            <a:r>
              <a:rPr lang="en-GB" dirty="0" err="1"/>
              <a:t>til</a:t>
            </a:r>
            <a:r>
              <a:rPr lang="en-GB" dirty="0"/>
              <a:t> </a:t>
            </a:r>
            <a:r>
              <a:rPr lang="en-GB" dirty="0" err="1"/>
              <a:t>Karrierecentret</a:t>
            </a:r>
            <a:endParaRPr lang="en-GB" dirty="0"/>
          </a:p>
        </p:txBody>
      </p:sp>
      <p:sp>
        <p:nvSpPr>
          <p:cNvPr id="4" name="Slide Number Placeholder 3"/>
          <p:cNvSpPr>
            <a:spLocks noGrp="1"/>
          </p:cNvSpPr>
          <p:nvPr>
            <p:ph type="sldNum" sz="quarter" idx="10"/>
          </p:nvPr>
        </p:nvSpPr>
        <p:spPr/>
        <p:txBody>
          <a:bodyPr/>
          <a:lstStyle/>
          <a:p>
            <a:fld id="{C734BB09-483B-4C4B-A5A4-C02A22055B01}" type="slidenum">
              <a:rPr lang="da-DK" smtClean="0"/>
              <a:pPr/>
              <a:t>2</a:t>
            </a:fld>
            <a:endParaRPr lang="da-DK" dirty="0"/>
          </a:p>
        </p:txBody>
      </p:sp>
      <p:sp>
        <p:nvSpPr>
          <p:cNvPr id="5" name="Date Placeholder 4"/>
          <p:cNvSpPr>
            <a:spLocks noGrp="1"/>
          </p:cNvSpPr>
          <p:nvPr>
            <p:ph type="dt" idx="11"/>
          </p:nvPr>
        </p:nvSpPr>
        <p:spPr/>
        <p:txBody>
          <a:bodyPr/>
          <a:lstStyle/>
          <a:p>
            <a:r>
              <a:rPr lang="da-DK"/>
              <a:t>17. februar 2023</a:t>
            </a:r>
            <a:endParaRPr lang="da-DK" dirty="0"/>
          </a:p>
        </p:txBody>
      </p:sp>
    </p:spTree>
    <p:extLst>
      <p:ext uri="{BB962C8B-B14F-4D97-AF65-F5344CB8AC3E}">
        <p14:creationId xmlns:p14="http://schemas.microsoft.com/office/powerpoint/2010/main" val="142400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err="1"/>
              <a:t>Karrierecentrets</a:t>
            </a:r>
            <a:r>
              <a:rPr lang="en-GB" baseline="0" dirty="0"/>
              <a:t> </a:t>
            </a:r>
            <a:r>
              <a:rPr lang="en-GB" baseline="0" dirty="0" err="1"/>
              <a:t>praktikworkshop</a:t>
            </a:r>
            <a:r>
              <a:rPr lang="en-GB" baseline="0" dirty="0"/>
              <a:t> d. 4/3 I </a:t>
            </a:r>
            <a:r>
              <a:rPr lang="en-GB" baseline="0" dirty="0" err="1"/>
              <a:t>Lyngby</a:t>
            </a:r>
            <a:r>
              <a:rPr lang="en-GB" baseline="0" dirty="0"/>
              <a:t> + 8/4 (</a:t>
            </a:r>
            <a:r>
              <a:rPr lang="en-GB" baseline="0" dirty="0" err="1"/>
              <a:t>Lyngby</a:t>
            </a:r>
            <a:r>
              <a:rPr lang="en-GB" baseline="0" dirty="0"/>
              <a:t>). Der </a:t>
            </a:r>
            <a:r>
              <a:rPr lang="en-GB" baseline="0" dirty="0" err="1"/>
              <a:t>kommer</a:t>
            </a:r>
            <a:r>
              <a:rPr lang="en-GB" baseline="0" dirty="0"/>
              <a:t> </a:t>
            </a:r>
            <a:r>
              <a:rPr lang="en-GB" baseline="0" dirty="0" err="1"/>
              <a:t>også</a:t>
            </a:r>
            <a:r>
              <a:rPr lang="en-GB" baseline="0" dirty="0"/>
              <a:t> </a:t>
            </a:r>
            <a:r>
              <a:rPr lang="en-GB" baseline="0" dirty="0" err="1"/>
              <a:t>en</a:t>
            </a:r>
            <a:r>
              <a:rPr lang="en-GB" baseline="0" dirty="0"/>
              <a:t> workshop i </a:t>
            </a:r>
            <a:r>
              <a:rPr lang="en-GB" baseline="0" dirty="0" err="1"/>
              <a:t>Ballerup</a:t>
            </a:r>
            <a:r>
              <a:rPr lang="en-GB" baseline="0" dirty="0"/>
              <a:t>, men </a:t>
            </a:r>
            <a:r>
              <a:rPr lang="en-GB" baseline="0" dirty="0" err="1"/>
              <a:t>dato</a:t>
            </a:r>
            <a:r>
              <a:rPr lang="en-GB" baseline="0" dirty="0"/>
              <a:t> </a:t>
            </a:r>
            <a:r>
              <a:rPr lang="en-GB" baseline="0" dirty="0" err="1"/>
              <a:t>er</a:t>
            </a:r>
            <a:r>
              <a:rPr lang="en-GB" baseline="0" dirty="0"/>
              <a:t> </a:t>
            </a:r>
            <a:r>
              <a:rPr lang="en-GB" baseline="0" dirty="0" err="1"/>
              <a:t>ikke</a:t>
            </a:r>
            <a:r>
              <a:rPr lang="en-GB" baseline="0" dirty="0"/>
              <a:t> </a:t>
            </a:r>
            <a:r>
              <a:rPr lang="en-GB" baseline="0" dirty="0" err="1"/>
              <a:t>fastlagt</a:t>
            </a:r>
            <a:r>
              <a:rPr lang="en-GB" baseline="0" dirty="0"/>
              <a:t>. Hold </a:t>
            </a:r>
            <a:r>
              <a:rPr lang="en-GB" baseline="0" dirty="0" err="1"/>
              <a:t>øje</a:t>
            </a:r>
            <a:r>
              <a:rPr lang="en-GB" baseline="0" dirty="0"/>
              <a:t> med Career hub.</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err="1"/>
              <a:t>Pernilles</a:t>
            </a:r>
            <a:r>
              <a:rPr lang="en-GB" baseline="0" dirty="0"/>
              <a:t> workshop “Den </a:t>
            </a:r>
            <a:r>
              <a:rPr lang="en-GB" baseline="0" dirty="0" err="1"/>
              <a:t>hurtige</a:t>
            </a:r>
            <a:r>
              <a:rPr lang="en-GB" baseline="0" dirty="0"/>
              <a:t> </a:t>
            </a:r>
            <a:r>
              <a:rPr lang="en-GB" baseline="0" dirty="0" err="1"/>
              <a:t>vej</a:t>
            </a:r>
            <a:r>
              <a:rPr lang="en-GB" baseline="0" dirty="0"/>
              <a:t> </a:t>
            </a:r>
            <a:r>
              <a:rPr lang="en-GB" baseline="0" dirty="0" err="1"/>
              <a:t>til</a:t>
            </a:r>
            <a:r>
              <a:rPr lang="en-GB" baseline="0" dirty="0"/>
              <a:t> </a:t>
            </a:r>
            <a:r>
              <a:rPr lang="en-GB" baseline="0" dirty="0" err="1"/>
              <a:t>en</a:t>
            </a:r>
            <a:r>
              <a:rPr lang="en-GB" baseline="0" dirty="0"/>
              <a:t> </a:t>
            </a:r>
            <a:r>
              <a:rPr lang="en-GB" baseline="0" dirty="0" err="1"/>
              <a:t>praktikplads</a:t>
            </a:r>
            <a:r>
              <a:rPr lang="en-GB" baseline="0" dirty="0"/>
              <a:t>” I marts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a-DK" sz="1200" b="0" i="0" kern="1200" baseline="0" dirty="0">
                <a:solidFill>
                  <a:schemeClr val="tx1"/>
                </a:solidFill>
                <a:effectLst/>
                <a:latin typeface="Arial" panose="020B0604020202020204" pitchFamily="34" charset="0"/>
                <a:ea typeface="ＭＳ Ｐゴシック" pitchFamily="-80" charset="-128"/>
                <a:cs typeface="+mn-cs"/>
              </a:rPr>
              <a:t>Mit oplæg om at skrive et godt CV d. 20. marts i Lyngby bibliotek kl.12.</a:t>
            </a:r>
            <a:endParaRPr lang="da-DK" sz="1200" b="0" i="0" kern="1200" dirty="0">
              <a:solidFill>
                <a:schemeClr val="tx1"/>
              </a:solidFill>
              <a:effectLst/>
              <a:latin typeface="Arial" panose="020B0604020202020204" pitchFamily="34" charset="0"/>
              <a:ea typeface="ＭＳ Ｐゴシック" pitchFamily="-80" charset="-128"/>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 I </a:t>
            </a:r>
            <a:r>
              <a:rPr lang="en-GB" baseline="0" dirty="0" err="1"/>
              <a:t>tilmelder</a:t>
            </a:r>
            <a:r>
              <a:rPr lang="en-GB" baseline="0" dirty="0"/>
              <a:t> </a:t>
            </a:r>
            <a:r>
              <a:rPr lang="en-GB" baseline="0" dirty="0" err="1"/>
              <a:t>jer</a:t>
            </a:r>
            <a:r>
              <a:rPr lang="en-GB" baseline="0" dirty="0"/>
              <a:t> via Career Hub</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C734BB09-483B-4C4B-A5A4-C02A22055B01}" type="slidenum">
              <a:rPr lang="da-DK" smtClean="0"/>
              <a:pPr/>
              <a:t>3</a:t>
            </a:fld>
            <a:endParaRPr lang="da-DK" dirty="0"/>
          </a:p>
        </p:txBody>
      </p:sp>
      <p:sp>
        <p:nvSpPr>
          <p:cNvPr id="5" name="Date Placeholder 4"/>
          <p:cNvSpPr>
            <a:spLocks noGrp="1"/>
          </p:cNvSpPr>
          <p:nvPr>
            <p:ph type="dt" idx="11"/>
          </p:nvPr>
        </p:nvSpPr>
        <p:spPr/>
        <p:txBody>
          <a:bodyPr/>
          <a:lstStyle/>
          <a:p>
            <a:r>
              <a:rPr lang="da-DK"/>
              <a:t>17. februar 2023</a:t>
            </a:r>
            <a:endParaRPr lang="da-DK" dirty="0"/>
          </a:p>
        </p:txBody>
      </p:sp>
    </p:spTree>
    <p:extLst>
      <p:ext uri="{BB962C8B-B14F-4D97-AF65-F5344CB8AC3E}">
        <p14:creationId xmlns:p14="http://schemas.microsoft.com/office/powerpoint/2010/main" val="107332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Husk at bruge vores portal </a:t>
            </a:r>
            <a:r>
              <a:rPr lang="da-DK" dirty="0" err="1"/>
              <a:t>CareerHub</a:t>
            </a:r>
            <a:r>
              <a:rPr lang="da-DK" dirty="0"/>
              <a:t> til praktikker, jobs, projekter, tips og tricks mm. </a:t>
            </a:r>
          </a:p>
          <a:p>
            <a:r>
              <a:rPr lang="da-DK" dirty="0"/>
              <a:t>Derinde kan man filtrere til hvad man leder efter under fanen ”Opslag”.</a:t>
            </a:r>
          </a:p>
          <a:p>
            <a:endParaRPr lang="da-DK" dirty="0"/>
          </a:p>
        </p:txBody>
      </p:sp>
      <p:sp>
        <p:nvSpPr>
          <p:cNvPr id="4" name="Slide Number Placeholder 3"/>
          <p:cNvSpPr>
            <a:spLocks noGrp="1"/>
          </p:cNvSpPr>
          <p:nvPr>
            <p:ph type="sldNum" sz="quarter" idx="5"/>
          </p:nvPr>
        </p:nvSpPr>
        <p:spPr/>
        <p:txBody>
          <a:bodyPr/>
          <a:lstStyle/>
          <a:p>
            <a:fld id="{C734BB09-483B-4C4B-A5A4-C02A22055B01}" type="slidenum">
              <a:rPr lang="da-DK" smtClean="0"/>
              <a:pPr/>
              <a:t>4</a:t>
            </a:fld>
            <a:endParaRPr lang="da-DK" dirty="0"/>
          </a:p>
        </p:txBody>
      </p:sp>
    </p:spTree>
    <p:extLst>
      <p:ext uri="{BB962C8B-B14F-4D97-AF65-F5344CB8AC3E}">
        <p14:creationId xmlns:p14="http://schemas.microsoft.com/office/powerpoint/2010/main" val="259260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err="1"/>
              <a:t>På</a:t>
            </a:r>
            <a:r>
              <a:rPr lang="en-GB" dirty="0"/>
              <a:t> Learn giver vi </a:t>
            </a:r>
            <a:r>
              <a:rPr lang="en-GB" dirty="0" err="1"/>
              <a:t>opdateringer</a:t>
            </a:r>
            <a:r>
              <a:rPr lang="en-GB" dirty="0"/>
              <a:t> om </a:t>
            </a:r>
            <a:r>
              <a:rPr lang="en-GB" dirty="0" err="1"/>
              <a:t>kommende</a:t>
            </a:r>
            <a:r>
              <a:rPr lang="en-GB" dirty="0"/>
              <a:t> events </a:t>
            </a:r>
            <a:r>
              <a:rPr lang="en-GB" dirty="0" err="1"/>
              <a:t>og</a:t>
            </a:r>
            <a:r>
              <a:rPr lang="en-GB" dirty="0"/>
              <a:t> der </a:t>
            </a:r>
            <a:r>
              <a:rPr lang="en-GB" dirty="0" err="1"/>
              <a:t>findes</a:t>
            </a:r>
            <a:r>
              <a:rPr lang="en-GB" dirty="0"/>
              <a:t> </a:t>
            </a:r>
            <a:r>
              <a:rPr lang="en-GB" dirty="0" err="1"/>
              <a:t>en</a:t>
            </a:r>
            <a:r>
              <a:rPr lang="en-GB" dirty="0"/>
              <a:t> lang </a:t>
            </a:r>
            <a:r>
              <a:rPr lang="en-GB" dirty="0" err="1"/>
              <a:t>række</a:t>
            </a:r>
            <a:r>
              <a:rPr lang="en-GB" dirty="0"/>
              <a:t> on demand information </a:t>
            </a:r>
            <a:r>
              <a:rPr lang="en-GB" dirty="0" err="1"/>
              <a:t>og</a:t>
            </a:r>
            <a:r>
              <a:rPr lang="en-GB" dirty="0"/>
              <a:t> tips </a:t>
            </a:r>
            <a:r>
              <a:rPr lang="en-GB" dirty="0" err="1"/>
              <a:t>til</a:t>
            </a:r>
            <a:r>
              <a:rPr lang="en-GB" dirty="0"/>
              <a:t> </a:t>
            </a:r>
            <a:r>
              <a:rPr lang="en-GB" dirty="0" err="1"/>
              <a:t>praktiksøgning</a:t>
            </a:r>
            <a:r>
              <a:rPr lang="en-GB" dirty="0"/>
              <a:t>, </a:t>
            </a:r>
            <a:r>
              <a:rPr lang="en-GB" dirty="0" err="1"/>
              <a:t>herunder</a:t>
            </a:r>
            <a:r>
              <a:rPr lang="en-GB" dirty="0"/>
              <a:t> how-to </a:t>
            </a:r>
            <a:r>
              <a:rPr lang="en-GB" dirty="0" err="1"/>
              <a:t>videoguides</a:t>
            </a:r>
            <a:r>
              <a:rPr lang="en-GB" dirty="0"/>
              <a:t>, </a:t>
            </a:r>
            <a:r>
              <a:rPr lang="en-GB" dirty="0" err="1"/>
              <a:t>vores</a:t>
            </a:r>
            <a:r>
              <a:rPr lang="en-GB" dirty="0"/>
              <a:t> Career Notebook </a:t>
            </a:r>
            <a:r>
              <a:rPr lang="en-GB" dirty="0" err="1"/>
              <a:t>og</a:t>
            </a:r>
            <a:r>
              <a:rPr lang="en-GB" dirty="0"/>
              <a:t> </a:t>
            </a:r>
            <a:r>
              <a:rPr lang="en-GB" dirty="0" err="1"/>
              <a:t>meget</a:t>
            </a:r>
            <a:r>
              <a:rPr lang="en-GB" dirty="0"/>
              <a:t> mere. </a:t>
            </a:r>
          </a:p>
        </p:txBody>
      </p:sp>
      <p:sp>
        <p:nvSpPr>
          <p:cNvPr id="4" name="Pladsholder til slidenummer 3"/>
          <p:cNvSpPr>
            <a:spLocks noGrp="1"/>
          </p:cNvSpPr>
          <p:nvPr>
            <p:ph type="sldNum" sz="quarter" idx="5"/>
          </p:nvPr>
        </p:nvSpPr>
        <p:spPr/>
        <p:txBody>
          <a:bodyPr/>
          <a:lstStyle/>
          <a:p>
            <a:fld id="{C734BB09-483B-4C4B-A5A4-C02A22055B01}" type="slidenum">
              <a:rPr lang="da-DK" smtClean="0"/>
              <a:pPr/>
              <a:t>5</a:t>
            </a:fld>
            <a:endParaRPr lang="da-DK" dirty="0"/>
          </a:p>
        </p:txBody>
      </p:sp>
      <p:sp>
        <p:nvSpPr>
          <p:cNvPr id="5" name="Date Placeholder 4"/>
          <p:cNvSpPr>
            <a:spLocks noGrp="1"/>
          </p:cNvSpPr>
          <p:nvPr>
            <p:ph type="dt" idx="10"/>
          </p:nvPr>
        </p:nvSpPr>
        <p:spPr/>
        <p:txBody>
          <a:bodyPr/>
          <a:lstStyle/>
          <a:p>
            <a:r>
              <a:rPr lang="da-DK"/>
              <a:t>17. februar 2023</a:t>
            </a:r>
            <a:endParaRPr lang="da-DK" dirty="0"/>
          </a:p>
        </p:txBody>
      </p:sp>
    </p:spTree>
    <p:extLst>
      <p:ext uri="{BB962C8B-B14F-4D97-AF65-F5344CB8AC3E}">
        <p14:creationId xmlns:p14="http://schemas.microsoft.com/office/powerpoint/2010/main" val="160492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I så skal i gang med at skrive et CV (og senere en ansøgning), er det vigtigt, at I overvejer hvilke kompetencer, I kan tilbyde praktikstedet. Her kan I med fordel bruge Kursusbasen til inspiration til, hvad I egentlig skal kunne efter de forskellige kurser. </a:t>
            </a:r>
          </a:p>
          <a:p>
            <a:r>
              <a:rPr lang="da-DK" dirty="0"/>
              <a:t>Når I har fået et overblik over, hvilke kompetencer I besidder, er det vigtigt både at huske at inkludere de faglige OG de personlige kompetencer. Begge er super vigtige, når man søger job i DK, og virksomhederne vil efterspørge begge. </a:t>
            </a:r>
          </a:p>
          <a:p>
            <a:r>
              <a:rPr lang="da-DK" dirty="0"/>
              <a:t>Kompetencer kan være som eksempelvis dem jeg har skrevet i </a:t>
            </a:r>
            <a:r>
              <a:rPr lang="da-DK" dirty="0" err="1"/>
              <a:t>slidet</a:t>
            </a:r>
            <a:r>
              <a:rPr lang="da-DK" dirty="0"/>
              <a:t> her. </a:t>
            </a:r>
          </a:p>
          <a:p>
            <a:endParaRPr lang="da-DK" dirty="0"/>
          </a:p>
          <a:p>
            <a:r>
              <a:rPr lang="da-DK" dirty="0"/>
              <a:t>Check kompetenceprofilen på dtu.dk</a:t>
            </a:r>
          </a:p>
          <a:p>
            <a:pPr marL="0" indent="0">
              <a:buNone/>
            </a:pPr>
            <a:r>
              <a:rPr lang="da-DK" dirty="0"/>
              <a:t>Faglige kompetencer – Hvilke arbejdsopgaver kan du løse?</a:t>
            </a:r>
          </a:p>
          <a:p>
            <a:pPr lvl="3"/>
            <a:r>
              <a:rPr lang="da-DK" sz="1600" dirty="0"/>
              <a:t>Analytisk kemi</a:t>
            </a:r>
          </a:p>
          <a:p>
            <a:pPr lvl="3"/>
            <a:r>
              <a:rPr lang="da-DK" sz="1600" dirty="0"/>
              <a:t>GMP og fødevarelovning</a:t>
            </a:r>
          </a:p>
          <a:p>
            <a:pPr lvl="3"/>
            <a:r>
              <a:rPr lang="da-DK" sz="1600" dirty="0"/>
              <a:t>Laboratoriearbejde</a:t>
            </a:r>
          </a:p>
          <a:p>
            <a:pPr lvl="3"/>
            <a:endParaRPr lang="da-DK" sz="1600" dirty="0"/>
          </a:p>
          <a:p>
            <a:pPr marL="216000" lvl="1" indent="0">
              <a:buNone/>
            </a:pPr>
            <a:endParaRPr lang="da-DK" dirty="0"/>
          </a:p>
          <a:p>
            <a:pPr marL="0" indent="0">
              <a:buNone/>
            </a:pPr>
            <a:r>
              <a:rPr lang="da-DK" dirty="0"/>
              <a:t>Personlige kompetencer – Hvordan er du som person?</a:t>
            </a:r>
          </a:p>
          <a:p>
            <a:pPr lvl="3"/>
            <a:r>
              <a:rPr lang="da-DK" sz="1600" dirty="0"/>
              <a:t>Selvstændig</a:t>
            </a:r>
          </a:p>
          <a:p>
            <a:pPr lvl="3"/>
            <a:r>
              <a:rPr lang="da-DK" sz="1600" dirty="0"/>
              <a:t>Fleksibel</a:t>
            </a:r>
          </a:p>
          <a:p>
            <a:pPr lvl="3"/>
            <a:r>
              <a:rPr lang="da-DK" sz="1600" dirty="0"/>
              <a:t>Detaljeorienteret</a:t>
            </a:r>
          </a:p>
          <a:p>
            <a:pPr lvl="3"/>
            <a:endParaRPr lang="da-DK" sz="1600" dirty="0"/>
          </a:p>
          <a:p>
            <a:pPr marL="0" indent="0">
              <a:buNone/>
            </a:pPr>
            <a:r>
              <a:rPr lang="da-DK" dirty="0"/>
              <a:t>Værktøjer – Hvilke programmer kan du anvende?</a:t>
            </a:r>
          </a:p>
          <a:p>
            <a:pPr lvl="3"/>
            <a:r>
              <a:rPr lang="da-DK" sz="1600" dirty="0" err="1"/>
              <a:t>Matlab</a:t>
            </a:r>
            <a:r>
              <a:rPr lang="da-DK" sz="1600" dirty="0"/>
              <a:t>, Maple</a:t>
            </a:r>
          </a:p>
          <a:p>
            <a:pPr lvl="3"/>
            <a:r>
              <a:rPr lang="da-DK" sz="1600" dirty="0"/>
              <a:t>R, </a:t>
            </a:r>
            <a:r>
              <a:rPr lang="da-DK" sz="1600" dirty="0" err="1"/>
              <a:t>python</a:t>
            </a:r>
            <a:endParaRPr lang="da-DK" sz="1600" dirty="0"/>
          </a:p>
          <a:p>
            <a:endParaRPr lang="en-GB" dirty="0"/>
          </a:p>
          <a:p>
            <a:endParaRPr lang="da-DK" dirty="0"/>
          </a:p>
        </p:txBody>
      </p:sp>
      <p:sp>
        <p:nvSpPr>
          <p:cNvPr id="4" name="Pladsholder til diasnummer 3"/>
          <p:cNvSpPr>
            <a:spLocks noGrp="1"/>
          </p:cNvSpPr>
          <p:nvPr>
            <p:ph type="sldNum" sz="quarter" idx="10"/>
          </p:nvPr>
        </p:nvSpPr>
        <p:spPr/>
        <p:txBody>
          <a:bodyPr/>
          <a:lstStyle/>
          <a:p>
            <a:pPr defTabSz="917205" eaLnBrk="0" fontAlgn="base" hangingPunct="0">
              <a:spcBef>
                <a:spcPct val="0"/>
              </a:spcBef>
              <a:spcAft>
                <a:spcPct val="0"/>
              </a:spcAft>
              <a:defRPr/>
            </a:pPr>
            <a:fld id="{C734BB09-483B-4C4B-A5A4-C02A22055B01}" type="slidenum">
              <a:rPr lang="da-DK">
                <a:solidFill>
                  <a:srgbClr val="000000"/>
                </a:solidFill>
                <a:latin typeface="Verdana" pitchFamily="34" charset="0"/>
                <a:ea typeface="ＭＳ Ｐゴシック" pitchFamily="-80" charset="-128"/>
              </a:rPr>
              <a:pPr defTabSz="917205" eaLnBrk="0" fontAlgn="base" hangingPunct="0">
                <a:spcBef>
                  <a:spcPct val="0"/>
                </a:spcBef>
                <a:spcAft>
                  <a:spcPct val="0"/>
                </a:spcAft>
                <a:defRPr/>
              </a:pPr>
              <a:t>6</a:t>
            </a:fld>
            <a:endParaRPr lang="da-DK" dirty="0">
              <a:solidFill>
                <a:srgbClr val="000000"/>
              </a:solidFill>
              <a:latin typeface="Verdana" pitchFamily="34" charset="0"/>
              <a:ea typeface="ＭＳ Ｐゴシック" pitchFamily="-80" charset="-128"/>
            </a:endParaRPr>
          </a:p>
        </p:txBody>
      </p:sp>
    </p:spTree>
    <p:extLst>
      <p:ext uri="{BB962C8B-B14F-4D97-AF65-F5344CB8AC3E}">
        <p14:creationId xmlns:p14="http://schemas.microsoft.com/office/powerpoint/2010/main" val="2657855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CV og ansøgning er to forskellige dokumenter, og skal derfor også skrives hver for sig. Man kan starte med at skrive CV’et, da det er noget af det vigtigste, og formentlig det der gør, at virksomheden har lyst til at læse mere om dig, hvorefter de vil læse den motiverede ansøgning. De overordnede forskelle har jeg derfor vist på dette slide. </a:t>
            </a:r>
          </a:p>
          <a:p>
            <a:r>
              <a:rPr lang="da-DK" dirty="0"/>
              <a:t>Husk også at inkludere en sektion med hvad du laver i din fritid (må gerne være i bullet points). </a:t>
            </a:r>
          </a:p>
          <a:p>
            <a:r>
              <a:rPr lang="da-DK" dirty="0"/>
              <a:t>Ansøgningen skrives fremadrettet og CV skrives altid</a:t>
            </a:r>
            <a:r>
              <a:rPr lang="da-DK" baseline="0" dirty="0"/>
              <a:t> i </a:t>
            </a:r>
            <a:r>
              <a:rPr lang="da-DK" dirty="0"/>
              <a:t>datid</a:t>
            </a:r>
          </a:p>
          <a:p>
            <a:endParaRPr lang="da-DK" dirty="0"/>
          </a:p>
        </p:txBody>
      </p:sp>
      <p:sp>
        <p:nvSpPr>
          <p:cNvPr id="4" name="Pladsholder til slidenummer 3"/>
          <p:cNvSpPr>
            <a:spLocks noGrp="1"/>
          </p:cNvSpPr>
          <p:nvPr>
            <p:ph type="sldNum" sz="quarter" idx="5"/>
          </p:nvPr>
        </p:nvSpPr>
        <p:spPr/>
        <p:txBody>
          <a:bodyPr/>
          <a:lstStyle/>
          <a:p>
            <a:fld id="{C734BB09-483B-4C4B-A5A4-C02A22055B01}" type="slidenum">
              <a:rPr lang="da-DK" smtClean="0"/>
              <a:pPr/>
              <a:t>7</a:t>
            </a:fld>
            <a:endParaRPr lang="da-DK" dirty="0"/>
          </a:p>
        </p:txBody>
      </p:sp>
      <p:sp>
        <p:nvSpPr>
          <p:cNvPr id="5" name="Date Placeholder 4"/>
          <p:cNvSpPr>
            <a:spLocks noGrp="1"/>
          </p:cNvSpPr>
          <p:nvPr>
            <p:ph type="dt" idx="10"/>
          </p:nvPr>
        </p:nvSpPr>
        <p:spPr/>
        <p:txBody>
          <a:bodyPr/>
          <a:lstStyle/>
          <a:p>
            <a:r>
              <a:rPr lang="da-DK"/>
              <a:t>17. februar 2023</a:t>
            </a:r>
            <a:endParaRPr lang="da-DK" dirty="0"/>
          </a:p>
        </p:txBody>
      </p:sp>
    </p:spTree>
    <p:extLst>
      <p:ext uri="{BB962C8B-B14F-4D97-AF65-F5344CB8AC3E}">
        <p14:creationId xmlns:p14="http://schemas.microsoft.com/office/powerpoint/2010/main" val="28194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0" i="0" dirty="0">
                <a:solidFill>
                  <a:srgbClr val="000000"/>
                </a:solidFill>
                <a:effectLst/>
                <a:latin typeface="Arimo"/>
              </a:rPr>
              <a:t>Pejling er en virksomhedshåndbog for ingeniørstuderende og færdiguddannede ingeniører med fokus på virksomheder, der ansætter ingeniører.</a:t>
            </a:r>
          </a:p>
          <a:p>
            <a:r>
              <a:rPr lang="en-GB" dirty="0" err="1"/>
              <a:t>Brug</a:t>
            </a:r>
            <a:r>
              <a:rPr lang="en-GB" dirty="0"/>
              <a:t> </a:t>
            </a:r>
            <a:r>
              <a:rPr lang="en-GB" dirty="0" err="1"/>
              <a:t>også</a:t>
            </a:r>
            <a:r>
              <a:rPr lang="en-GB" dirty="0"/>
              <a:t> DI </a:t>
            </a:r>
            <a:r>
              <a:rPr lang="en-GB" dirty="0" err="1"/>
              <a:t>som</a:t>
            </a:r>
            <a:r>
              <a:rPr lang="en-GB" dirty="0"/>
              <a:t> inspiration </a:t>
            </a:r>
            <a:r>
              <a:rPr lang="en-GB" dirty="0" err="1"/>
              <a:t>til</a:t>
            </a:r>
            <a:r>
              <a:rPr lang="en-GB" dirty="0"/>
              <a:t> </a:t>
            </a:r>
            <a:r>
              <a:rPr lang="en-GB" dirty="0" err="1"/>
              <a:t>fremsøgning</a:t>
            </a:r>
            <a:r>
              <a:rPr lang="en-GB" dirty="0"/>
              <a:t> </a:t>
            </a:r>
            <a:r>
              <a:rPr lang="en-GB" dirty="0" err="1"/>
              <a:t>af</a:t>
            </a:r>
            <a:r>
              <a:rPr lang="en-GB" dirty="0"/>
              <a:t> </a:t>
            </a:r>
            <a:r>
              <a:rPr lang="en-GB" dirty="0" err="1"/>
              <a:t>virksomheder</a:t>
            </a:r>
            <a:r>
              <a:rPr lang="en-GB" dirty="0"/>
              <a:t>: </a:t>
            </a:r>
            <a:r>
              <a:rPr lang="da-DK" sz="1800" u="sng" dirty="0">
                <a:solidFill>
                  <a:srgbClr val="0563C1"/>
                </a:solidFill>
                <a:effectLst/>
                <a:latin typeface="Calibri" panose="020F0502020204030204" pitchFamily="34" charset="0"/>
                <a:ea typeface="Calibri" panose="020F0502020204030204" pitchFamily="34" charset="0"/>
                <a:hlinkClick r:id="rId3"/>
              </a:rPr>
              <a:t>https://www.danskindustri.dk/english/about-di/di-members/?SearchQuery</a:t>
            </a:r>
            <a:r>
              <a:rPr lang="da-DK" sz="1800" dirty="0">
                <a:effectLst/>
                <a:latin typeface="Calibri" panose="020F0502020204030204" pitchFamily="34" charset="0"/>
                <a:ea typeface="Calibri" panose="020F0502020204030204" pitchFamily="34" charset="0"/>
              </a:rPr>
              <a:t>= </a:t>
            </a:r>
          </a:p>
          <a:p>
            <a:r>
              <a:rPr lang="en-GB" dirty="0" err="1"/>
              <a:t>Deltag</a:t>
            </a:r>
            <a:r>
              <a:rPr lang="en-GB" dirty="0"/>
              <a:t> </a:t>
            </a:r>
            <a:r>
              <a:rPr lang="en-GB" dirty="0" err="1"/>
              <a:t>gerne</a:t>
            </a:r>
            <a:r>
              <a:rPr lang="en-GB" dirty="0"/>
              <a:t> i</a:t>
            </a:r>
            <a:r>
              <a:rPr lang="en-GB" baseline="0" dirty="0"/>
              <a:t> </a:t>
            </a:r>
            <a:r>
              <a:rPr lang="en-GB" dirty="0"/>
              <a:t>DSE (</a:t>
            </a:r>
            <a:r>
              <a:rPr lang="en-GB" dirty="0" err="1"/>
              <a:t>danske</a:t>
            </a:r>
            <a:r>
              <a:rPr lang="en-GB" dirty="0"/>
              <a:t> </a:t>
            </a:r>
            <a:r>
              <a:rPr lang="en-GB" dirty="0" err="1"/>
              <a:t>studerendes</a:t>
            </a:r>
            <a:r>
              <a:rPr lang="en-GB" dirty="0"/>
              <a:t> </a:t>
            </a:r>
            <a:r>
              <a:rPr lang="en-GB" dirty="0" err="1"/>
              <a:t>erhvervskontakt</a:t>
            </a:r>
            <a:r>
              <a:rPr lang="en-GB" dirty="0"/>
              <a:t>)</a:t>
            </a:r>
            <a:r>
              <a:rPr lang="en-GB" baseline="0" dirty="0"/>
              <a:t>  job fair 20.-21. marts. </a:t>
            </a:r>
            <a:r>
              <a:rPr lang="en-GB" baseline="0" dirty="0" err="1"/>
              <a:t>En</a:t>
            </a:r>
            <a:r>
              <a:rPr lang="en-GB" baseline="0" dirty="0"/>
              <a:t> </a:t>
            </a:r>
            <a:r>
              <a:rPr lang="en-GB" baseline="0" dirty="0" err="1"/>
              <a:t>kæmpe</a:t>
            </a:r>
            <a:r>
              <a:rPr lang="en-GB" baseline="0" dirty="0"/>
              <a:t> </a:t>
            </a:r>
            <a:r>
              <a:rPr lang="en-GB" baseline="0" dirty="0" err="1"/>
              <a:t>karrieremesse</a:t>
            </a:r>
            <a:r>
              <a:rPr lang="en-GB" baseline="0" dirty="0"/>
              <a:t> </a:t>
            </a:r>
            <a:r>
              <a:rPr lang="en-GB" baseline="0" dirty="0" err="1"/>
              <a:t>på</a:t>
            </a:r>
            <a:r>
              <a:rPr lang="en-GB" baseline="0" dirty="0"/>
              <a:t> DTU. </a:t>
            </a:r>
            <a:r>
              <a:rPr lang="en-GB" baseline="0" dirty="0" err="1"/>
              <a:t>Måske</a:t>
            </a:r>
            <a:r>
              <a:rPr lang="en-GB" baseline="0" dirty="0"/>
              <a:t> </a:t>
            </a:r>
            <a:r>
              <a:rPr lang="en-GB" baseline="0" dirty="0" err="1"/>
              <a:t>har</a:t>
            </a:r>
            <a:r>
              <a:rPr lang="en-GB" baseline="0" dirty="0"/>
              <a:t> </a:t>
            </a:r>
            <a:r>
              <a:rPr lang="en-GB" baseline="0" dirty="0" err="1"/>
              <a:t>nogle</a:t>
            </a:r>
            <a:r>
              <a:rPr lang="en-GB" baseline="0" dirty="0"/>
              <a:t> </a:t>
            </a:r>
            <a:r>
              <a:rPr lang="en-GB" baseline="0" dirty="0" err="1"/>
              <a:t>af</a:t>
            </a:r>
            <a:r>
              <a:rPr lang="en-GB" baseline="0" dirty="0"/>
              <a:t> </a:t>
            </a:r>
            <a:r>
              <a:rPr lang="en-GB" baseline="0" dirty="0" err="1"/>
              <a:t>virksomhederne</a:t>
            </a:r>
            <a:r>
              <a:rPr lang="en-GB" baseline="0" dirty="0"/>
              <a:t> </a:t>
            </a:r>
            <a:r>
              <a:rPr lang="en-GB" baseline="0" dirty="0" err="1"/>
              <a:t>også</a:t>
            </a:r>
            <a:r>
              <a:rPr lang="en-GB" baseline="0" dirty="0"/>
              <a:t> </a:t>
            </a:r>
            <a:r>
              <a:rPr lang="en-GB" baseline="0" dirty="0" err="1"/>
              <a:t>praktikmulighed</a:t>
            </a:r>
            <a:r>
              <a:rPr lang="en-GB" baseline="0" dirty="0"/>
              <a:t>. HUSK </a:t>
            </a:r>
            <a:r>
              <a:rPr lang="en-GB" baseline="0" dirty="0" err="1"/>
              <a:t>også</a:t>
            </a:r>
            <a:r>
              <a:rPr lang="en-GB" baseline="0" dirty="0"/>
              <a:t> at </a:t>
            </a:r>
            <a:r>
              <a:rPr lang="en-GB" baseline="0" dirty="0" err="1"/>
              <a:t>bruge</a:t>
            </a:r>
            <a:r>
              <a:rPr lang="en-GB" baseline="0" dirty="0"/>
              <a:t> </a:t>
            </a:r>
            <a:r>
              <a:rPr lang="en-GB" baseline="0" dirty="0" err="1"/>
              <a:t>jeres</a:t>
            </a:r>
            <a:r>
              <a:rPr lang="en-GB" baseline="0" dirty="0"/>
              <a:t> </a:t>
            </a:r>
            <a:r>
              <a:rPr lang="en-GB" baseline="0" dirty="0" err="1"/>
              <a:t>netværk</a:t>
            </a:r>
            <a:r>
              <a:rPr lang="en-GB" baseline="0" dirty="0"/>
              <a:t>!!!</a:t>
            </a:r>
            <a:endParaRPr lang="en-GB" dirty="0"/>
          </a:p>
        </p:txBody>
      </p:sp>
      <p:sp>
        <p:nvSpPr>
          <p:cNvPr id="4" name="Slide Number Placeholder 3"/>
          <p:cNvSpPr>
            <a:spLocks noGrp="1"/>
          </p:cNvSpPr>
          <p:nvPr>
            <p:ph type="sldNum" sz="quarter" idx="10"/>
          </p:nvPr>
        </p:nvSpPr>
        <p:spPr/>
        <p:txBody>
          <a:bodyPr/>
          <a:lstStyle/>
          <a:p>
            <a:fld id="{C734BB09-483B-4C4B-A5A4-C02A22055B01}" type="slidenum">
              <a:rPr lang="da-DK" smtClean="0"/>
              <a:pPr/>
              <a:t>8</a:t>
            </a:fld>
            <a:endParaRPr lang="da-DK" dirty="0"/>
          </a:p>
        </p:txBody>
      </p:sp>
      <p:sp>
        <p:nvSpPr>
          <p:cNvPr id="5" name="Date Placeholder 4"/>
          <p:cNvSpPr>
            <a:spLocks noGrp="1"/>
          </p:cNvSpPr>
          <p:nvPr>
            <p:ph type="dt" idx="11"/>
          </p:nvPr>
        </p:nvSpPr>
        <p:spPr/>
        <p:txBody>
          <a:bodyPr/>
          <a:lstStyle/>
          <a:p>
            <a:r>
              <a:rPr lang="da-DK"/>
              <a:t>17. februar 2023</a:t>
            </a:r>
            <a:endParaRPr lang="da-DK" dirty="0"/>
          </a:p>
        </p:txBody>
      </p:sp>
    </p:spTree>
    <p:extLst>
      <p:ext uri="{BB962C8B-B14F-4D97-AF65-F5344CB8AC3E}">
        <p14:creationId xmlns:p14="http://schemas.microsoft.com/office/powerpoint/2010/main" val="129263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C734BB09-483B-4C4B-A5A4-C02A22055B01}" type="slidenum">
              <a:rPr lang="da-DK" smtClean="0"/>
              <a:pPr/>
              <a:t>9</a:t>
            </a:fld>
            <a:endParaRPr lang="da-DK" dirty="0"/>
          </a:p>
        </p:txBody>
      </p:sp>
      <p:sp>
        <p:nvSpPr>
          <p:cNvPr id="5" name="Date Placeholder 4"/>
          <p:cNvSpPr>
            <a:spLocks noGrp="1"/>
          </p:cNvSpPr>
          <p:nvPr>
            <p:ph type="dt" idx="11"/>
          </p:nvPr>
        </p:nvSpPr>
        <p:spPr/>
        <p:txBody>
          <a:bodyPr/>
          <a:lstStyle/>
          <a:p>
            <a:r>
              <a:rPr lang="da-DK"/>
              <a:t>17. februar 2023</a:t>
            </a:r>
            <a:endParaRPr lang="da-DK" dirty="0"/>
          </a:p>
        </p:txBody>
      </p:sp>
    </p:spTree>
    <p:extLst>
      <p:ext uri="{BB962C8B-B14F-4D97-AF65-F5344CB8AC3E}">
        <p14:creationId xmlns:p14="http://schemas.microsoft.com/office/powerpoint/2010/main" val="817091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A">
    <p:bg>
      <p:bgPr>
        <a:solidFill>
          <a:srgbClr val="008737"/>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14069"/>
            <a:ext cx="0" cy="0"/>
          </a:xfrm>
          <a:prstGeom prst="rect">
            <a:avLst/>
          </a:prstGeom>
          <a:solidFill>
            <a:srgbClr val="008737"/>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a:t>Click to edit Master title style</a:t>
            </a:r>
            <a:endParaRPr lang="da-DK"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da-DK" noProof="0" dirty="0"/>
              <a:t>Click to edit Master subtitle style</a:t>
            </a:r>
            <a:endParaRPr lang="da-DK"/>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da-DK"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32272145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3600"/>
            <a:ext cx="12193200" cy="6861600"/>
          </a:xfrm>
          <a:prstGeom prst="rect">
            <a:avLst/>
          </a:prstGeom>
          <a:solidFill>
            <a:srgbClr val="008737"/>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a:t>
            </a:fld>
            <a:endParaRPr lang="da-DK"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232178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008737"/>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a:t>
            </a:fld>
            <a:endParaRPr lang="da-DK"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008737"/>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008737"/>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4963761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el, to indholdsobjekter og tekst">
    <p:spTree>
      <p:nvGrpSpPr>
        <p:cNvPr id="1" name=""/>
        <p:cNvGrpSpPr/>
        <p:nvPr/>
      </p:nvGrpSpPr>
      <p:grpSpPr>
        <a:xfrm>
          <a:off x="0" y="0"/>
          <a:ext cx="0" cy="0"/>
          <a:chOff x="0" y="0"/>
          <a:chExt cx="0" cy="0"/>
        </a:xfrm>
      </p:grpSpPr>
      <p:sp>
        <p:nvSpPr>
          <p:cNvPr id="2" name="Title 1"/>
          <p:cNvSpPr>
            <a:spLocks noGrp="1"/>
          </p:cNvSpPr>
          <p:nvPr>
            <p:ph type="title"/>
          </p:nvPr>
        </p:nvSpPr>
        <p:spPr>
          <a:xfrm>
            <a:off x="812694" y="304800"/>
            <a:ext cx="10361851" cy="1143000"/>
          </a:xfrm>
        </p:spPr>
        <p:txBody>
          <a:bodyPr/>
          <a:lstStyle/>
          <a:p>
            <a:r>
              <a:rPr lang="da-DK" dirty="0"/>
              <a:t>Klik for at redigere i master</a:t>
            </a:r>
          </a:p>
        </p:txBody>
      </p:sp>
      <p:sp>
        <p:nvSpPr>
          <p:cNvPr id="3" name="Content Placeholder 2"/>
          <p:cNvSpPr>
            <a:spLocks noGrp="1"/>
          </p:cNvSpPr>
          <p:nvPr>
            <p:ph sz="quarter" idx="1"/>
          </p:nvPr>
        </p:nvSpPr>
        <p:spPr>
          <a:xfrm>
            <a:off x="812694" y="1600202"/>
            <a:ext cx="5079339" cy="2206625"/>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quarter" idx="2"/>
          </p:nvPr>
        </p:nvSpPr>
        <p:spPr>
          <a:xfrm>
            <a:off x="812694" y="3959227"/>
            <a:ext cx="5079339" cy="2206625"/>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Text Placeholder 4"/>
          <p:cNvSpPr>
            <a:spLocks noGrp="1"/>
          </p:cNvSpPr>
          <p:nvPr>
            <p:ph type="body" sz="half" idx="3"/>
          </p:nvPr>
        </p:nvSpPr>
        <p:spPr>
          <a:xfrm>
            <a:off x="6095206" y="1600200"/>
            <a:ext cx="5079339" cy="4565650"/>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Rectangle 13"/>
          <p:cNvSpPr>
            <a:spLocks noGrp="1" noChangeArrowheads="1"/>
          </p:cNvSpPr>
          <p:nvPr>
            <p:ph type="ftr" sz="quarter" idx="11"/>
          </p:nvPr>
        </p:nvSpPr>
        <p:spPr>
          <a:ln/>
        </p:spPr>
        <p:txBody>
          <a:bodyPr/>
          <a:lstStyle>
            <a:lvl1pPr>
              <a:defRPr/>
            </a:lvl1pPr>
          </a:lstStyle>
          <a:p>
            <a:pPr>
              <a:defRPr/>
            </a:pPr>
            <a:endParaRPr lang="da-DK" dirty="0"/>
          </a:p>
        </p:txBody>
      </p:sp>
      <p:sp>
        <p:nvSpPr>
          <p:cNvPr id="8" name="Rectangle 14"/>
          <p:cNvSpPr>
            <a:spLocks noGrp="1" noChangeArrowheads="1"/>
          </p:cNvSpPr>
          <p:nvPr>
            <p:ph type="sldNum" sz="quarter" idx="12"/>
          </p:nvPr>
        </p:nvSpPr>
        <p:spPr>
          <a:ln/>
        </p:spPr>
        <p:txBody>
          <a:bodyPr/>
          <a:lstStyle>
            <a:lvl1pPr>
              <a:defRPr/>
            </a:lvl1pPr>
          </a:lstStyle>
          <a:p>
            <a:pPr>
              <a:defRPr/>
            </a:pPr>
            <a:fld id="{2B88006B-6D9C-4DE3-B14E-DF38388C085E}" type="slidenum">
              <a:rPr lang="da-DK" smtClean="0"/>
              <a:pPr>
                <a:defRPr/>
              </a:pPr>
              <a:t>‹#›</a:t>
            </a:fld>
            <a:endParaRPr lang="da-DK" dirty="0"/>
          </a:p>
        </p:txBody>
      </p:sp>
    </p:spTree>
    <p:extLst>
      <p:ext uri="{BB962C8B-B14F-4D97-AF65-F5344CB8AC3E}">
        <p14:creationId xmlns:p14="http://schemas.microsoft.com/office/powerpoint/2010/main" val="143335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a:t>Click to edit Master title style</a:t>
            </a:r>
            <a:endParaRPr lang="da-DK"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da-DK" noProof="0"/>
              <a:t>Click to edit Master subtitle style</a:t>
            </a:r>
            <a:endParaRPr lang="da-DK" noProof="0"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12259193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dirty="0"/>
              <a:t>Click to edit Master title style</a:t>
            </a:r>
            <a:endParaRPr lang="da-DK"/>
          </a:p>
        </p:txBody>
      </p:sp>
      <p:sp>
        <p:nvSpPr>
          <p:cNvPr id="3" name="Content Placeholder 2"/>
          <p:cNvSpPr>
            <a:spLocks noGrp="1"/>
          </p:cNvSpPr>
          <p:nvPr>
            <p:ph idx="1"/>
          </p:nvPr>
        </p:nvSpPr>
        <p:spPr/>
        <p:txBody>
          <a:body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endParaRPr lang="da-DK" dirty="0"/>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1187774059"/>
      </p:ext>
    </p:extLst>
  </p:cSld>
  <p:clrMapOvr>
    <a:masterClrMapping/>
  </p:clrMapOvr>
  <p:extLst>
    <p:ext uri="{DCECCB84-F9BA-43D5-87BE-67443E8EF086}">
      <p15:sldGuideLst xmlns:p15="http://schemas.microsoft.com/office/powerpoint/2012/main">
        <p15:guide id="1" pos="6984" userDrawn="1">
          <p15:clr>
            <a:srgbClr val="F26B43"/>
          </p15:clr>
        </p15:guide>
        <p15:guide id="2" pos="1117"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a:t>Click to edit Master title style</a:t>
            </a:r>
            <a:endParaRPr lang="da-DK" dirty="0"/>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endParaRPr lang="da-DK"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endParaRPr lang="da-DK"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da-DK"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2174602141"/>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a:t>Click to edit Master title style</a:t>
            </a:r>
            <a:endParaRPr lang="da-DK" dirty="0"/>
          </a:p>
        </p:txBody>
      </p:sp>
      <p:sp>
        <p:nvSpPr>
          <p:cNvPr id="3" name="Content Placeholder 2"/>
          <p:cNvSpPr>
            <a:spLocks noGrp="1"/>
          </p:cNvSpPr>
          <p:nvPr>
            <p:ph idx="1"/>
          </p:nvPr>
        </p:nvSpPr>
        <p:spPr>
          <a:xfrm>
            <a:off x="1774726" y="1706328"/>
            <a:ext cx="6048672" cy="4545578"/>
          </a:xfrm>
        </p:spPr>
        <p:txBody>
          <a:body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endParaRPr lang="da-DK"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da-DK" dirty="0"/>
              <a:t>Click the placeholder and paste image via Skyfish icon</a:t>
            </a:r>
            <a:endParaRPr lang="da-DK"/>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da-DK" dirty="0"/>
              <a:t>Click the placeholder and paste image via Skyfish icon</a:t>
            </a:r>
            <a:endParaRPr lang="da-DK"/>
          </a:p>
          <a:p>
            <a:endParaRPr lang="da-DK"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3922670733"/>
      </p:ext>
    </p:extLst>
  </p:cSld>
  <p:clrMapOvr>
    <a:masterClrMapping/>
  </p:clrMapOvr>
  <p:extLst>
    <p:ext uri="{DCECCB84-F9BA-43D5-87BE-67443E8EF086}">
      <p15:sldGuideLst xmlns:p15="http://schemas.microsoft.com/office/powerpoint/2012/main">
        <p15:guide id="1" pos="4927" userDrawn="1">
          <p15:clr>
            <a:srgbClr val="F26B43"/>
          </p15:clr>
        </p15:guide>
        <p15:guide id="2" pos="5247" userDrawn="1">
          <p15:clr>
            <a:srgbClr val="F26B43"/>
          </p15:clr>
        </p15:guide>
        <p15:guide id="3" pos="1117"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da-DK" dirty="0"/>
              <a:t>Click to edit Master title style</a:t>
            </a:r>
            <a:endParaRPr lang="da-DK"/>
          </a:p>
        </p:txBody>
      </p:sp>
      <p:sp>
        <p:nvSpPr>
          <p:cNvPr id="3" name="Content Placeholder 2"/>
          <p:cNvSpPr>
            <a:spLocks noGrp="1"/>
          </p:cNvSpPr>
          <p:nvPr>
            <p:ph idx="1"/>
          </p:nvPr>
        </p:nvSpPr>
        <p:spPr>
          <a:xfrm>
            <a:off x="4221360" y="1706328"/>
            <a:ext cx="6865740" cy="4545578"/>
          </a:xfrm>
        </p:spPr>
        <p:txBody>
          <a:body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endParaRPr lang="da-DK"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da-DK" dirty="0"/>
              <a:t>Click the placeholder and paste image via Skyfish icon</a:t>
            </a:r>
            <a:endParaRPr lang="da-DK"/>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da-DK" dirty="0"/>
              <a:t>Click the placeholder and paste image via Skyfish icon</a:t>
            </a:r>
            <a:endParaRPr lang="da-DK"/>
          </a:p>
          <a:p>
            <a:endParaRPr lang="da-DK"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1283562364"/>
      </p:ext>
    </p:extLst>
  </p:cSld>
  <p:clrMapOvr>
    <a:masterClrMapping/>
  </p:clrMapOvr>
  <p:extLst>
    <p:ext uri="{DCECCB84-F9BA-43D5-87BE-67443E8EF086}">
      <p15:sldGuideLst xmlns:p15="http://schemas.microsoft.com/office/powerpoint/2012/main">
        <p15:guide id="1" pos="6984" userDrawn="1">
          <p15:clr>
            <a:srgbClr val="F26B43"/>
          </p15:clr>
        </p15:guide>
        <p15:guide id="2" pos="2660" userDrawn="1">
          <p15:clr>
            <a:srgbClr val="F26B43"/>
          </p15:clr>
        </p15:guide>
        <p15:guide id="3" pos="2335"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da-DK" dirty="0"/>
              <a:t>Click to add title one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a:t>Click to add title one line</a:t>
            </a:r>
            <a:endParaRPr lang="da-DK"/>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endParaRPr lang="da-DK"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a:t>Click to add title one line</a:t>
            </a:r>
            <a:endParaRPr lang="da-DK"/>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endParaRPr lang="da-DK"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da-DK" dirty="0"/>
              <a:t>Click the placeholder and paste image via Skyfish icon</a:t>
            </a:r>
            <a:endParaRPr lang="da-DK"/>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da-DK" dirty="0"/>
              <a:t>Click the placeholder and paste image via Skyfish icon</a:t>
            </a:r>
            <a:endParaRPr lang="da-DK"/>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da-DK" dirty="0"/>
              <a:t>Click the placeholder and paste image via Skyfish icon</a:t>
            </a:r>
            <a:endParaRPr lang="da-DK"/>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18863740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a:t>Click to edit Master title style</a:t>
            </a:r>
            <a:endParaRPr lang="da-DK" dirty="0"/>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120845512"/>
      </p:ext>
    </p:extLst>
  </p:cSld>
  <p:clrMapOvr>
    <a:masterClrMapping/>
  </p:clrMapOvr>
  <p:extLst>
    <p:ext uri="{DCECCB84-F9BA-43D5-87BE-67443E8EF086}">
      <p15:sldGuideLst xmlns:p15="http://schemas.microsoft.com/office/powerpoint/2012/main">
        <p15:guide id="1" pos="1117" userDrawn="1">
          <p15:clr>
            <a:srgbClr val="F26B43"/>
          </p15:clr>
        </p15:guide>
        <p15:guide id="2" pos="6984"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da-DK"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da-DK" smtClean="0"/>
              <a:pPr/>
              <a:t>‹#›</a:t>
            </a:fld>
            <a:endParaRPr lang="da-DK" dirty="0"/>
          </a:p>
        </p:txBody>
      </p:sp>
    </p:spTree>
    <p:extLst>
      <p:ext uri="{BB962C8B-B14F-4D97-AF65-F5344CB8AC3E}">
        <p14:creationId xmlns:p14="http://schemas.microsoft.com/office/powerpoint/2010/main" val="266926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4"/>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008737"/>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008737"/>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da-DK"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da-DK" smtClean="0"/>
              <a:pPr/>
              <a:t>‹#›</a:t>
            </a:fld>
            <a:endParaRPr lang="da-DK"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dirty="0"/>
              <a:t>Click to edit Master title style</a:t>
            </a:r>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a-DK" dirty="0"/>
              <a:t>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endParaRPr lang="da-DK" dirty="0"/>
          </a:p>
        </p:txBody>
      </p:sp>
      <p:sp>
        <p:nvSpPr>
          <p:cNvPr id="113676" name="text" descr="{&quot;templafy&quot;:{&quot;id&quot;:&quot;8cbbfefd-9fd9-4422-9655-0a7d03693893&quot;}}" title="UserProfile.Offices.Workarea_{{DocumentLanguage}}"/>
          <p:cNvSpPr>
            <a:spLocks noChangeArrowheads="1"/>
          </p:cNvSpPr>
          <p:nvPr userDrawn="1"/>
        </p:nvSpPr>
        <p:spPr bwMode="auto">
          <a:xfrm>
            <a:off x="1774726" y="6541200"/>
            <a:ext cx="3397071" cy="316800"/>
          </a:xfrm>
          <a:prstGeom prst="rect">
            <a:avLst/>
          </a:prstGeom>
          <a:noFill/>
          <a:ln>
            <a:noFill/>
          </a:ln>
        </p:spPr>
        <p:txBody>
          <a:bodyPr lIns="0" tIns="0" rIns="0" bIns="0" anchor="ctr" anchorCtr="0"/>
          <a:lstStyle/>
          <a:p>
            <a:pPr algn="l" eaLnBrk="0" hangingPunct="0">
              <a:spcBef>
                <a:spcPct val="0"/>
              </a:spcBef>
            </a:pPr>
            <a:r>
              <a:rPr lang="da-DK" sz="700" b="1" dirty="0">
                <a:solidFill>
                  <a:schemeClr val="bg1"/>
                </a:solidFill>
                <a:latin typeface="+mn-lt"/>
              </a:rPr>
              <a:t>Danmarks Tekniske Universitet</a:t>
            </a:r>
          </a:p>
        </p:txBody>
      </p:sp>
      <p:sp>
        <p:nvSpPr>
          <p:cNvPr id="5" name="date" descr="{&quot;templafy&quot;:{&quot;id&quot;:&quot;945ab763-5c26-44d9-ae0f-8e7540d693e6&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da-DK" sz="700" b="1" i="0" u="none" strike="noStrike" cap="none" normalizeH="0" baseline="0" dirty="0">
                <a:ln>
                  <a:noFill/>
                </a:ln>
                <a:solidFill>
                  <a:schemeClr val="bg1"/>
                </a:solidFill>
                <a:effectLst/>
                <a:latin typeface="+mn-lt"/>
                <a:ea typeface="ＭＳ Ｐゴシック" pitchFamily="-80" charset="-128"/>
              </a:rPr>
              <a:t>2. august 2023</a:t>
            </a:r>
          </a:p>
        </p:txBody>
      </p:sp>
      <p:sp>
        <p:nvSpPr>
          <p:cNvPr id="7" name="text" descr="{&quot;templafy&quot;:{&quot;id&quot;:&quot;660d3837-507a-4a50-91fe-5f1fa66dcc8d&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endParaRPr lang="da-DK" sz="700" dirty="0">
              <a:solidFill>
                <a:schemeClr val="bg1"/>
              </a:solidFill>
              <a:latin typeface="+mn-lt"/>
            </a:endParaRP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008737"/>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2454702602"/>
      </p:ext>
    </p:extLst>
  </p:cSld>
  <p:clrMap bg1="lt1" tx1="dk1" bg2="lt2" tx2="dk2" accent1="accent1" accent2="accent2" accent3="accent3" accent4="accent4" accent5="accent5" accent6="accent6" hlink="hlink" folHlink="folHlink"/>
  <p:sldLayoutIdLst>
    <p:sldLayoutId id="2147483663" r:id="rId1"/>
    <p:sldLayoutId id="2147483671" r:id="rId2"/>
    <p:sldLayoutId id="2147483664" r:id="rId3"/>
    <p:sldLayoutId id="2147483677" r:id="rId4"/>
    <p:sldLayoutId id="2147483672" r:id="rId5"/>
    <p:sldLayoutId id="2147483673" r:id="rId6"/>
    <p:sldLayoutId id="2147483676" r:id="rId7"/>
    <p:sldLayoutId id="2147483666" r:id="rId8"/>
    <p:sldLayoutId id="2147483667" r:id="rId9"/>
    <p:sldLayoutId id="2147483668" r:id="rId10"/>
    <p:sldLayoutId id="2147483669" r:id="rId11"/>
    <p:sldLayoutId id="2147483678" r:id="rId12"/>
  </p:sldLayoutIdLst>
  <p:hf hdr="0" dt="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userDrawn="1">
          <p15:clr>
            <a:srgbClr val="F26B43"/>
          </p15:clr>
        </p15:guide>
        <p15:guide id="4" orient="horz" pos="881" userDrawn="1">
          <p15:clr>
            <a:srgbClr val="F26B43"/>
          </p15:clr>
        </p15:guide>
        <p15:guide id="5" orient="horz" pos="1074" userDrawn="1">
          <p15:clr>
            <a:srgbClr val="F26B43"/>
          </p15:clr>
        </p15:guide>
        <p15:guide id="6" orient="horz" pos="39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4.xml"/><Relationship Id="rId1" Type="http://schemas.openxmlformats.org/officeDocument/2006/relationships/customXml" Target="../../customXml/item3.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hyperlink" Target="mailto:karriere@dtu.dk" TargetMode="External"/><Relationship Id="rId2" Type="http://schemas.openxmlformats.org/officeDocument/2006/relationships/customXml" Target="../../customXml/item6.xml"/><Relationship Id="rId1" Type="http://schemas.openxmlformats.org/officeDocument/2006/relationships/customXml" Target="../../customXml/item5.xml"/><Relationship Id="rId6" Type="http://schemas.openxmlformats.org/officeDocument/2006/relationships/hyperlink" Target="https://learn.inside.dtu.dk/d2l/le/discovery/view/course/82194" TargetMode="External"/><Relationship Id="rId5" Type="http://schemas.openxmlformats.org/officeDocument/2006/relationships/hyperlink" Target="https://dtu.jobteaser.com/da/dashboard"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a:xfrm>
            <a:off x="249859" y="3933056"/>
            <a:ext cx="11689191" cy="2706458"/>
          </a:xfrm>
        </p:spPr>
        <p:txBody>
          <a:bodyPr/>
          <a:lstStyle/>
          <a:p>
            <a:pPr algn="ctr"/>
            <a:r>
              <a:rPr lang="da-DK" sz="3200" b="0" dirty="0"/>
              <a:t>DTU Karrierecenter</a:t>
            </a:r>
            <a:endParaRPr lang="da-DK" sz="3200" dirty="0"/>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a:xfrm>
            <a:off x="550590" y="2060848"/>
            <a:ext cx="10840028" cy="1660654"/>
          </a:xfrm>
        </p:spPr>
        <p:txBody>
          <a:bodyPr/>
          <a:lstStyle/>
          <a:p>
            <a:pPr algn="ctr"/>
            <a:r>
              <a:rPr lang="da-DK" sz="7200" dirty="0"/>
              <a:t>Praktik: CV og ansøgning</a:t>
            </a:r>
          </a:p>
        </p:txBody>
      </p:sp>
      <p:sp>
        <p:nvSpPr>
          <p:cNvPr id="2" name="Footer Placeholder 1">
            <a:extLst>
              <a:ext uri="{FF2B5EF4-FFF2-40B4-BE49-F238E27FC236}">
                <a16:creationId xmlns:a16="http://schemas.microsoft.com/office/drawing/2014/main" id="{A45995EB-10E4-4119-B468-5CD7D10A0933}"/>
              </a:ext>
            </a:extLst>
          </p:cNvPr>
          <p:cNvSpPr>
            <a:spLocks noGrp="1"/>
          </p:cNvSpPr>
          <p:nvPr>
            <p:ph type="ftr" sz="quarter" idx="16"/>
          </p:nvPr>
        </p:nvSpPr>
        <p:spPr/>
        <p:txBody>
          <a:bodyPr/>
          <a:lstStyle/>
          <a:p>
            <a:endParaRPr lang="da-DK" dirty="0"/>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p:txBody>
          <a:bodyPr/>
          <a:lstStyle/>
          <a:p>
            <a:fld id="{24C8C45C-947F-4981-8B3F-4F32E973C901}" type="slidenum">
              <a:rPr lang="da-DK" smtClean="0"/>
              <a:pPr/>
              <a:t>1</a:t>
            </a:fld>
            <a:endParaRPr lang="da-DK" dirty="0"/>
          </a:p>
        </p:txBody>
      </p:sp>
      <p:sp>
        <p:nvSpPr>
          <p:cNvPr id="6" name="Tekstfelt 5">
            <a:extLst>
              <a:ext uri="{FF2B5EF4-FFF2-40B4-BE49-F238E27FC236}">
                <a16:creationId xmlns:a16="http://schemas.microsoft.com/office/drawing/2014/main" id="{FA593378-6638-3243-AE46-299E858E60D2}"/>
              </a:ext>
            </a:extLst>
          </p:cNvPr>
          <p:cNvSpPr txBox="1"/>
          <p:nvPr/>
        </p:nvSpPr>
        <p:spPr>
          <a:xfrm flipH="1">
            <a:off x="1702718" y="6650086"/>
            <a:ext cx="1956202" cy="123111"/>
          </a:xfrm>
          <a:prstGeom prst="rect">
            <a:avLst/>
          </a:prstGeom>
          <a:solidFill>
            <a:srgbClr val="008737"/>
          </a:solidFill>
        </p:spPr>
        <p:txBody>
          <a:bodyPr wrap="square" lIns="0" tIns="0" rIns="0" bIns="0" rtlCol="0">
            <a:spAutoFit/>
          </a:bodyPr>
          <a:lstStyle/>
          <a:p>
            <a:pPr algn="l">
              <a:spcBef>
                <a:spcPts val="432"/>
              </a:spcBef>
            </a:pPr>
            <a:r>
              <a:rPr lang="da-DK" sz="800" b="1" dirty="0">
                <a:solidFill>
                  <a:schemeClr val="bg1"/>
                </a:solidFill>
                <a:latin typeface="+mn-lt"/>
              </a:rPr>
              <a:t>DTU </a:t>
            </a:r>
            <a:r>
              <a:rPr lang="da-DK" sz="800" b="1" dirty="0" err="1">
                <a:solidFill>
                  <a:schemeClr val="bg1"/>
                </a:solidFill>
                <a:latin typeface="+mn-lt"/>
              </a:rPr>
              <a:t>Career</a:t>
            </a:r>
            <a:r>
              <a:rPr lang="da-DK" sz="800" b="1" dirty="0">
                <a:solidFill>
                  <a:schemeClr val="bg1"/>
                </a:solidFill>
                <a:latin typeface="+mn-lt"/>
              </a:rPr>
              <a:t> Centre</a:t>
            </a:r>
          </a:p>
        </p:txBody>
      </p:sp>
      <p:sp>
        <p:nvSpPr>
          <p:cNvPr id="7" name="TextBox 6">
            <a:extLst>
              <a:ext uri="{FF2B5EF4-FFF2-40B4-BE49-F238E27FC236}">
                <a16:creationId xmlns:a16="http://schemas.microsoft.com/office/drawing/2014/main" id="{241D8582-1FD2-DB8E-A9B4-B450805AEDBA}"/>
              </a:ext>
            </a:extLst>
          </p:cNvPr>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spTree>
    <p:custDataLst>
      <p:custData r:id="rId1"/>
      <p:custData r:id="rId2"/>
    </p:custDataLst>
    <p:extLst>
      <p:ext uri="{BB962C8B-B14F-4D97-AF65-F5344CB8AC3E}">
        <p14:creationId xmlns:p14="http://schemas.microsoft.com/office/powerpoint/2010/main" val="426357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6"/>
          </p:nvPr>
        </p:nvSpPr>
        <p:spPr/>
        <p:txBody>
          <a:bodyPr/>
          <a:lstStyle/>
          <a:p>
            <a:endParaRPr lang="da-DK" dirty="0"/>
          </a:p>
        </p:txBody>
      </p:sp>
      <p:sp>
        <p:nvSpPr>
          <p:cNvPr id="12" name="Slide Number Placeholder 11"/>
          <p:cNvSpPr>
            <a:spLocks noGrp="1"/>
          </p:cNvSpPr>
          <p:nvPr>
            <p:ph type="sldNum" sz="quarter" idx="17"/>
          </p:nvPr>
        </p:nvSpPr>
        <p:spPr/>
        <p:txBody>
          <a:bodyPr/>
          <a:lstStyle/>
          <a:p>
            <a:fld id="{103EA872-A674-449B-A120-B97244F8E91D}" type="slidenum">
              <a:rPr lang="da-DK" smtClean="0"/>
              <a:pPr/>
              <a:t>2</a:t>
            </a:fld>
            <a:endParaRPr lang="da-DK" dirty="0"/>
          </a:p>
        </p:txBody>
      </p:sp>
      <p:sp>
        <p:nvSpPr>
          <p:cNvPr id="15" name="Titel 1"/>
          <p:cNvSpPr txBox="1">
            <a:spLocks/>
          </p:cNvSpPr>
          <p:nvPr/>
        </p:nvSpPr>
        <p:spPr bwMode="auto">
          <a:xfrm>
            <a:off x="1440645" y="369273"/>
            <a:ext cx="9312374" cy="62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4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a:lstStyle>
          <a:p>
            <a:pPr algn="ctr"/>
            <a:r>
              <a:rPr lang="da-DK" sz="3000" kern="0" dirty="0"/>
              <a:t>Mød dit Karrierecenter på DTU</a:t>
            </a:r>
          </a:p>
        </p:txBody>
      </p:sp>
      <p:sp>
        <p:nvSpPr>
          <p:cNvPr id="13" name="Tekstfelt 12">
            <a:extLst>
              <a:ext uri="{FF2B5EF4-FFF2-40B4-BE49-F238E27FC236}">
                <a16:creationId xmlns:a16="http://schemas.microsoft.com/office/drawing/2014/main" id="{5B8168BB-3CDF-2342-91C7-5E8A6EAECA86}"/>
              </a:ext>
            </a:extLst>
          </p:cNvPr>
          <p:cNvSpPr txBox="1"/>
          <p:nvPr/>
        </p:nvSpPr>
        <p:spPr>
          <a:xfrm flipH="1">
            <a:off x="1702718" y="6650086"/>
            <a:ext cx="1956202" cy="123111"/>
          </a:xfrm>
          <a:prstGeom prst="rect">
            <a:avLst/>
          </a:prstGeom>
          <a:solidFill>
            <a:srgbClr val="008737"/>
          </a:solidFill>
        </p:spPr>
        <p:txBody>
          <a:bodyPr wrap="square" lIns="0" tIns="0" rIns="0" bIns="0" rtlCol="0">
            <a:spAutoFit/>
          </a:bodyPr>
          <a:lstStyle/>
          <a:p>
            <a:pPr algn="l">
              <a:spcBef>
                <a:spcPts val="432"/>
              </a:spcBef>
            </a:pPr>
            <a:r>
              <a:rPr lang="da-DK" sz="800" b="1" dirty="0">
                <a:solidFill>
                  <a:schemeClr val="bg1"/>
                </a:solidFill>
                <a:latin typeface="+mn-lt"/>
              </a:rPr>
              <a:t>DTU </a:t>
            </a:r>
            <a:r>
              <a:rPr lang="da-DK" sz="800" b="1" dirty="0" err="1">
                <a:solidFill>
                  <a:schemeClr val="bg1"/>
                </a:solidFill>
                <a:latin typeface="+mn-lt"/>
              </a:rPr>
              <a:t>Career</a:t>
            </a:r>
            <a:r>
              <a:rPr lang="da-DK" sz="800" b="1" dirty="0">
                <a:solidFill>
                  <a:schemeClr val="bg1"/>
                </a:solidFill>
                <a:latin typeface="+mn-lt"/>
              </a:rPr>
              <a:t> Centre</a:t>
            </a:r>
          </a:p>
        </p:txBody>
      </p:sp>
      <p:sp>
        <p:nvSpPr>
          <p:cNvPr id="8" name="TextBox 7">
            <a:extLst>
              <a:ext uri="{FF2B5EF4-FFF2-40B4-BE49-F238E27FC236}">
                <a16:creationId xmlns:a16="http://schemas.microsoft.com/office/drawing/2014/main" id="{6428B686-543C-A4F2-5270-CA6B1B3BBB8D}"/>
              </a:ext>
            </a:extLst>
          </p:cNvPr>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sp>
        <p:nvSpPr>
          <p:cNvPr id="10" name="Tekstfelt 9"/>
          <p:cNvSpPr txBox="1"/>
          <p:nvPr/>
        </p:nvSpPr>
        <p:spPr>
          <a:xfrm>
            <a:off x="3502918" y="5313483"/>
            <a:ext cx="6749831" cy="276999"/>
          </a:xfrm>
          <a:prstGeom prst="rect">
            <a:avLst/>
          </a:prstGeom>
          <a:noFill/>
        </p:spPr>
        <p:txBody>
          <a:bodyPr wrap="square" lIns="0" tIns="0" rIns="0" bIns="0" rtlCol="0">
            <a:spAutoFit/>
          </a:bodyPr>
          <a:lstStyle/>
          <a:p>
            <a:pPr algn="l">
              <a:spcBef>
                <a:spcPts val="432"/>
              </a:spcBef>
            </a:pPr>
            <a:r>
              <a:rPr lang="da-DK" sz="1800" b="1" dirty="0">
                <a:solidFill>
                  <a:schemeClr val="bg1"/>
                </a:solidFill>
                <a:latin typeface="+mn-lt"/>
              </a:rPr>
              <a:t>Serkan – Mitzie T. Søe – Caroline Burke – Gitte Gladding</a:t>
            </a:r>
          </a:p>
        </p:txBody>
      </p:sp>
      <p:pic>
        <p:nvPicPr>
          <p:cNvPr id="3" name="Billede 9" descr="team karriere maj 2025 b.jpg">
            <a:extLst>
              <a:ext uri="{FF2B5EF4-FFF2-40B4-BE49-F238E27FC236}">
                <a16:creationId xmlns:a16="http://schemas.microsoft.com/office/drawing/2014/main" id="{6A7D78E6-3D04-E01D-7DA2-70488963C0CE}"/>
              </a:ext>
            </a:extLst>
          </p:cNvPr>
          <p:cNvPicPr>
            <a:picLocks noChangeAspect="1"/>
          </p:cNvPicPr>
          <p:nvPr/>
        </p:nvPicPr>
        <p:blipFill>
          <a:blip r:embed="rId3"/>
          <a:srcRect l="4595" t="6642" r="7112"/>
          <a:stretch>
            <a:fillRect/>
          </a:stretch>
        </p:blipFill>
        <p:spPr>
          <a:xfrm>
            <a:off x="3232878" y="1256174"/>
            <a:ext cx="5732197" cy="4346849"/>
          </a:xfrm>
          <a:prstGeom prst="rect">
            <a:avLst/>
          </a:prstGeom>
        </p:spPr>
      </p:pic>
    </p:spTree>
    <p:extLst>
      <p:ext uri="{BB962C8B-B14F-4D97-AF65-F5344CB8AC3E}">
        <p14:creationId xmlns:p14="http://schemas.microsoft.com/office/powerpoint/2010/main" val="322215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chemeClr val="tx1"/>
                </a:solidFill>
              </a:rPr>
              <a:t>Tilbud</a:t>
            </a:r>
            <a:r>
              <a:rPr lang="en-GB" dirty="0">
                <a:solidFill>
                  <a:schemeClr val="tx1"/>
                </a:solidFill>
              </a:rPr>
              <a:t> </a:t>
            </a:r>
            <a:r>
              <a:rPr lang="en-GB" dirty="0" err="1">
                <a:solidFill>
                  <a:schemeClr val="tx1"/>
                </a:solidFill>
              </a:rPr>
              <a:t>til</a:t>
            </a:r>
            <a:r>
              <a:rPr lang="en-GB" dirty="0">
                <a:solidFill>
                  <a:schemeClr val="tx1"/>
                </a:solidFill>
              </a:rPr>
              <a:t> </a:t>
            </a:r>
            <a:r>
              <a:rPr lang="en-GB" dirty="0" err="1">
                <a:solidFill>
                  <a:schemeClr val="tx1"/>
                </a:solidFill>
              </a:rPr>
              <a:t>praktiksøgende</a:t>
            </a:r>
            <a:endParaRPr lang="en-GB" dirty="0">
              <a:solidFill>
                <a:schemeClr val="tx1"/>
              </a:solidFill>
            </a:endParaRPr>
          </a:p>
        </p:txBody>
      </p:sp>
      <p:sp>
        <p:nvSpPr>
          <p:cNvPr id="3" name="Content Placeholder 2"/>
          <p:cNvSpPr>
            <a:spLocks noGrp="1"/>
          </p:cNvSpPr>
          <p:nvPr>
            <p:ph sz="half" idx="1"/>
          </p:nvPr>
        </p:nvSpPr>
        <p:spPr>
          <a:xfrm>
            <a:off x="1774726" y="1804673"/>
            <a:ext cx="7272808" cy="3672408"/>
          </a:xfrm>
        </p:spPr>
        <p:txBody>
          <a:bodyPr/>
          <a:lstStyle/>
          <a:p>
            <a:pPr marL="285750" indent="-285750">
              <a:lnSpc>
                <a:spcPct val="150000"/>
              </a:lnSpc>
              <a:buFont typeface="Arial" panose="020B0604020202020204" pitchFamily="34" charset="0"/>
              <a:buChar char="•"/>
            </a:pPr>
            <a:r>
              <a:rPr lang="da-DK" dirty="0">
                <a:latin typeface="+mj-lt"/>
                <a:ea typeface="Cambria" panose="02040503050406030204" pitchFamily="18" charset="0"/>
              </a:rPr>
              <a:t>Personlig vejledning – drop in</a:t>
            </a:r>
          </a:p>
          <a:p>
            <a:pPr marL="501650" lvl="1" indent="-285750">
              <a:lnSpc>
                <a:spcPct val="150000"/>
              </a:lnSpc>
              <a:buFont typeface="Arial" panose="020B0604020202020204" pitchFamily="34" charset="0"/>
              <a:buChar char="•"/>
            </a:pPr>
            <a:r>
              <a:rPr lang="da-DK" dirty="0">
                <a:latin typeface="+mj-lt"/>
                <a:ea typeface="Cambria" panose="02040503050406030204" pitchFamily="18" charset="0"/>
              </a:rPr>
              <a:t>Lyngby: Mandag fra kl. 12-14</a:t>
            </a:r>
            <a:endParaRPr lang="da-DK" dirty="0">
              <a:latin typeface="+mj-lt"/>
              <a:ea typeface="Cambria" panose="02040503050406030204" pitchFamily="18" charset="0"/>
              <a:cs typeface="Arial"/>
            </a:endParaRPr>
          </a:p>
          <a:p>
            <a:pPr marL="501650" lvl="1" indent="-285750">
              <a:lnSpc>
                <a:spcPct val="150000"/>
              </a:lnSpc>
              <a:buFont typeface="Arial" panose="020B0604020202020204" pitchFamily="34" charset="0"/>
              <a:buChar char="•"/>
            </a:pPr>
            <a:r>
              <a:rPr lang="da-DK" dirty="0">
                <a:latin typeface="+mj-lt"/>
                <a:ea typeface="Cambria"/>
              </a:rPr>
              <a:t>Ballerup: Onsdag fra kl. 12-14</a:t>
            </a:r>
            <a:endParaRPr lang="da-DK" dirty="0">
              <a:latin typeface="+mj-lt"/>
              <a:ea typeface="Cambria"/>
              <a:cs typeface="Arial"/>
            </a:endParaRPr>
          </a:p>
          <a:p>
            <a:pPr marL="285750" indent="-285750">
              <a:lnSpc>
                <a:spcPct val="150000"/>
              </a:lnSpc>
              <a:buFont typeface="Arial" panose="020B0604020202020204" pitchFamily="34" charset="0"/>
              <a:buChar char="•"/>
            </a:pPr>
            <a:r>
              <a:rPr lang="da-DK" dirty="0">
                <a:latin typeface="+mj-lt"/>
                <a:ea typeface="Cambria"/>
              </a:rPr>
              <a:t>DTU </a:t>
            </a:r>
            <a:r>
              <a:rPr lang="da-DK" dirty="0" err="1">
                <a:latin typeface="+mj-lt"/>
                <a:ea typeface="Cambria"/>
              </a:rPr>
              <a:t>Career</a:t>
            </a:r>
            <a:r>
              <a:rPr lang="da-DK" dirty="0">
                <a:latin typeface="+mj-lt"/>
                <a:ea typeface="Cambria"/>
              </a:rPr>
              <a:t> Notebook - nu også på dansk </a:t>
            </a:r>
            <a:endParaRPr lang="da-DK" dirty="0">
              <a:latin typeface="+mj-lt"/>
              <a:ea typeface="Cambria" panose="02040503050406030204" pitchFamily="18" charset="0"/>
              <a:cs typeface="Arial"/>
            </a:endParaRPr>
          </a:p>
          <a:p>
            <a:pPr marL="285750" indent="-285750">
              <a:lnSpc>
                <a:spcPct val="150000"/>
              </a:lnSpc>
              <a:buFont typeface="Arial" panose="020B0604020202020204" pitchFamily="34" charset="0"/>
              <a:buChar char="•"/>
            </a:pPr>
            <a:r>
              <a:rPr lang="da-DK" dirty="0">
                <a:latin typeface="+mj-lt"/>
                <a:ea typeface="Cambria" panose="02040503050406030204" pitchFamily="18" charset="0"/>
              </a:rPr>
              <a:t>Diverse workshops – tilmelding på DTU Career Hub</a:t>
            </a:r>
          </a:p>
          <a:p>
            <a:pPr marL="285750" indent="-285750">
              <a:lnSpc>
                <a:spcPct val="150000"/>
              </a:lnSpc>
              <a:buFont typeface="Arial" panose="020B0604020202020204" pitchFamily="34" charset="0"/>
              <a:buChar char="•"/>
            </a:pPr>
            <a:r>
              <a:rPr lang="da-DK" dirty="0" err="1">
                <a:latin typeface="+mj-lt"/>
                <a:ea typeface="Cambria" panose="02040503050406030204" pitchFamily="18" charset="0"/>
              </a:rPr>
              <a:t>Engineer</a:t>
            </a:r>
            <a:r>
              <a:rPr lang="da-DK" dirty="0">
                <a:latin typeface="+mj-lt"/>
                <a:ea typeface="Cambria" panose="02040503050406030204" pitchFamily="18" charset="0"/>
              </a:rPr>
              <a:t> </a:t>
            </a:r>
            <a:r>
              <a:rPr lang="da-DK" dirty="0" err="1">
                <a:latin typeface="+mj-lt"/>
                <a:ea typeface="Cambria" panose="02040503050406030204" pitchFamily="18" charset="0"/>
              </a:rPr>
              <a:t>Your</a:t>
            </a:r>
            <a:r>
              <a:rPr lang="da-DK" dirty="0">
                <a:latin typeface="+mj-lt"/>
                <a:ea typeface="Cambria" panose="02040503050406030204" pitchFamily="18" charset="0"/>
              </a:rPr>
              <a:t> </a:t>
            </a:r>
            <a:r>
              <a:rPr lang="da-DK" dirty="0" err="1">
                <a:latin typeface="+mj-lt"/>
                <a:ea typeface="Cambria" panose="02040503050406030204" pitchFamily="18" charset="0"/>
              </a:rPr>
              <a:t>Career</a:t>
            </a:r>
            <a:r>
              <a:rPr lang="da-DK" dirty="0">
                <a:latin typeface="+mj-lt"/>
                <a:ea typeface="Cambria" panose="02040503050406030204" pitchFamily="18" charset="0"/>
              </a:rPr>
              <a:t> på DTU Learn</a:t>
            </a:r>
          </a:p>
          <a:p>
            <a:pPr marL="285750" indent="-285750">
              <a:lnSpc>
                <a:spcPct val="150000"/>
              </a:lnSpc>
              <a:buFont typeface="Arial" panose="020B0604020202020204" pitchFamily="34" charset="0"/>
              <a:buChar char="•"/>
            </a:pPr>
            <a:endParaRPr lang="da-DK" dirty="0">
              <a:latin typeface="+mj-lt"/>
              <a:ea typeface="Cambria" panose="02040503050406030204" pitchFamily="18" charset="0"/>
            </a:endParaRPr>
          </a:p>
          <a:p>
            <a:pPr marL="285750" indent="-285750">
              <a:lnSpc>
                <a:spcPct val="150000"/>
              </a:lnSpc>
              <a:buFont typeface="Arial" panose="020B0604020202020204" pitchFamily="34" charset="0"/>
              <a:buChar char="•"/>
            </a:pPr>
            <a:endParaRPr lang="da-DK" dirty="0">
              <a:latin typeface="+mj-lt"/>
              <a:ea typeface="Cambria" panose="02040503050406030204" pitchFamily="18" charset="0"/>
            </a:endParaRPr>
          </a:p>
          <a:p>
            <a:pPr marL="197485" indent="-197485"/>
            <a:endParaRPr lang="en-GB" dirty="0">
              <a:latin typeface="+mj-lt"/>
              <a:cs typeface="Arial"/>
            </a:endParaRPr>
          </a:p>
          <a:p>
            <a:pPr marL="197485" indent="-197485"/>
            <a:endParaRPr lang="en-GB" dirty="0">
              <a:latin typeface="+mj-lt"/>
              <a:cs typeface="Arial"/>
            </a:endParaRPr>
          </a:p>
        </p:txBody>
      </p:sp>
      <p:sp>
        <p:nvSpPr>
          <p:cNvPr id="4" name="Footer Placeholder 3"/>
          <p:cNvSpPr>
            <a:spLocks noGrp="1"/>
          </p:cNvSpPr>
          <p:nvPr>
            <p:ph type="ftr" sz="quarter" idx="10"/>
          </p:nvPr>
        </p:nvSpPr>
        <p:spPr/>
        <p:txBody>
          <a:bodyPr/>
          <a:lstStyle/>
          <a:p>
            <a:endParaRPr lang="da-DK" dirty="0"/>
          </a:p>
        </p:txBody>
      </p:sp>
      <p:sp>
        <p:nvSpPr>
          <p:cNvPr id="5" name="Slide Number Placeholder 4"/>
          <p:cNvSpPr>
            <a:spLocks noGrp="1"/>
          </p:cNvSpPr>
          <p:nvPr>
            <p:ph type="sldNum" sz="quarter" idx="11"/>
          </p:nvPr>
        </p:nvSpPr>
        <p:spPr/>
        <p:txBody>
          <a:bodyPr/>
          <a:lstStyle/>
          <a:p>
            <a:fld id="{103EA872-A674-449B-A120-B97244F8E91D}" type="slidenum">
              <a:rPr lang="da-DK" smtClean="0"/>
              <a:pPr/>
              <a:t>3</a:t>
            </a:fld>
            <a:endParaRPr lang="da-DK" dirty="0"/>
          </a:p>
        </p:txBody>
      </p:sp>
      <p:pic>
        <p:nvPicPr>
          <p:cNvPr id="11" name="Billede 10">
            <a:extLst>
              <a:ext uri="{FF2B5EF4-FFF2-40B4-BE49-F238E27FC236}">
                <a16:creationId xmlns:a16="http://schemas.microsoft.com/office/drawing/2014/main" id="{7C8EE36D-E394-4521-AA20-30E40AC5F789}"/>
              </a:ext>
            </a:extLst>
          </p:cNvPr>
          <p:cNvPicPr>
            <a:picLocks noChangeAspect="1"/>
          </p:cNvPicPr>
          <p:nvPr/>
        </p:nvPicPr>
        <p:blipFill>
          <a:blip r:embed="rId3"/>
          <a:stretch>
            <a:fillRect/>
          </a:stretch>
        </p:blipFill>
        <p:spPr>
          <a:xfrm rot="849701">
            <a:off x="9094996" y="1868498"/>
            <a:ext cx="2002808" cy="2402688"/>
          </a:xfrm>
          <a:prstGeom prst="rect">
            <a:avLst/>
          </a:prstGeom>
        </p:spPr>
      </p:pic>
      <p:sp>
        <p:nvSpPr>
          <p:cNvPr id="7" name="Tekstfelt 6">
            <a:extLst>
              <a:ext uri="{FF2B5EF4-FFF2-40B4-BE49-F238E27FC236}">
                <a16:creationId xmlns:a16="http://schemas.microsoft.com/office/drawing/2014/main" id="{44B8F095-2025-8742-A21C-478297E8F551}"/>
              </a:ext>
            </a:extLst>
          </p:cNvPr>
          <p:cNvSpPr txBox="1"/>
          <p:nvPr/>
        </p:nvSpPr>
        <p:spPr>
          <a:xfrm flipH="1">
            <a:off x="1702718" y="6650086"/>
            <a:ext cx="1956202" cy="123111"/>
          </a:xfrm>
          <a:prstGeom prst="rect">
            <a:avLst/>
          </a:prstGeom>
          <a:solidFill>
            <a:srgbClr val="008737"/>
          </a:solidFill>
        </p:spPr>
        <p:txBody>
          <a:bodyPr wrap="square" lIns="0" tIns="0" rIns="0" bIns="0" rtlCol="0">
            <a:spAutoFit/>
          </a:bodyPr>
          <a:lstStyle/>
          <a:p>
            <a:pPr algn="l">
              <a:spcBef>
                <a:spcPts val="432"/>
              </a:spcBef>
            </a:pPr>
            <a:r>
              <a:rPr lang="da-DK" sz="800" b="1" dirty="0">
                <a:solidFill>
                  <a:schemeClr val="bg1"/>
                </a:solidFill>
                <a:latin typeface="+mn-lt"/>
              </a:rPr>
              <a:t>DTU </a:t>
            </a:r>
            <a:r>
              <a:rPr lang="da-DK" sz="800" b="1" dirty="0" err="1">
                <a:solidFill>
                  <a:schemeClr val="bg1"/>
                </a:solidFill>
                <a:latin typeface="+mn-lt"/>
              </a:rPr>
              <a:t>Career</a:t>
            </a:r>
            <a:r>
              <a:rPr lang="da-DK" sz="800" b="1" dirty="0">
                <a:solidFill>
                  <a:schemeClr val="bg1"/>
                </a:solidFill>
                <a:latin typeface="+mn-lt"/>
              </a:rPr>
              <a:t> Centre</a:t>
            </a:r>
          </a:p>
        </p:txBody>
      </p:sp>
      <p:sp>
        <p:nvSpPr>
          <p:cNvPr id="8" name="TextBox 7">
            <a:extLst>
              <a:ext uri="{FF2B5EF4-FFF2-40B4-BE49-F238E27FC236}">
                <a16:creationId xmlns:a16="http://schemas.microsoft.com/office/drawing/2014/main" id="{610B3B58-245F-5683-207D-39F6FA2C6B7B}"/>
              </a:ext>
            </a:extLst>
          </p:cNvPr>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spTree>
    <p:extLst>
      <p:ext uri="{BB962C8B-B14F-4D97-AF65-F5344CB8AC3E}">
        <p14:creationId xmlns:p14="http://schemas.microsoft.com/office/powerpoint/2010/main" val="390282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C64BE2F-6A47-E095-AC52-AB2C2C2374B6}"/>
              </a:ext>
            </a:extLst>
          </p:cNvPr>
          <p:cNvSpPr>
            <a:spLocks noGrp="1"/>
          </p:cNvSpPr>
          <p:nvPr>
            <p:ph type="ftr" sz="quarter" idx="16"/>
          </p:nvPr>
        </p:nvSpPr>
        <p:spPr/>
        <p:txBody>
          <a:bodyPr/>
          <a:lstStyle/>
          <a:p>
            <a:endParaRPr lang="da-DK" dirty="0"/>
          </a:p>
        </p:txBody>
      </p:sp>
      <p:sp>
        <p:nvSpPr>
          <p:cNvPr id="5" name="Slide Number Placeholder 4">
            <a:extLst>
              <a:ext uri="{FF2B5EF4-FFF2-40B4-BE49-F238E27FC236}">
                <a16:creationId xmlns:a16="http://schemas.microsoft.com/office/drawing/2014/main" id="{45449BB7-8F1F-317E-8426-ECA1059C58A0}"/>
              </a:ext>
            </a:extLst>
          </p:cNvPr>
          <p:cNvSpPr>
            <a:spLocks noGrp="1"/>
          </p:cNvSpPr>
          <p:nvPr>
            <p:ph type="sldNum" sz="quarter" idx="17"/>
          </p:nvPr>
        </p:nvSpPr>
        <p:spPr/>
        <p:txBody>
          <a:bodyPr/>
          <a:lstStyle/>
          <a:p>
            <a:fld id="{103EA872-A674-449B-A120-B97244F8E91D}" type="slidenum">
              <a:rPr lang="da-DK" smtClean="0"/>
              <a:pPr/>
              <a:t>4</a:t>
            </a:fld>
            <a:endParaRPr lang="da-DK" dirty="0"/>
          </a:p>
        </p:txBody>
      </p:sp>
      <p:sp>
        <p:nvSpPr>
          <p:cNvPr id="2" name="Title 1">
            <a:extLst>
              <a:ext uri="{FF2B5EF4-FFF2-40B4-BE49-F238E27FC236}">
                <a16:creationId xmlns:a16="http://schemas.microsoft.com/office/drawing/2014/main" id="{93174850-D3CB-B55F-A507-0E4BC7A77879}"/>
              </a:ext>
            </a:extLst>
          </p:cNvPr>
          <p:cNvSpPr>
            <a:spLocks noGrp="1"/>
          </p:cNvSpPr>
          <p:nvPr>
            <p:ph type="ctrTitle"/>
          </p:nvPr>
        </p:nvSpPr>
        <p:spPr>
          <a:xfrm>
            <a:off x="910630" y="746672"/>
            <a:ext cx="4765227" cy="675971"/>
          </a:xfrm>
        </p:spPr>
        <p:txBody>
          <a:bodyPr/>
          <a:lstStyle/>
          <a:p>
            <a:r>
              <a:rPr lang="da-DK" sz="3200" dirty="0"/>
              <a:t>DTU </a:t>
            </a:r>
            <a:r>
              <a:rPr lang="da-DK" sz="3200" dirty="0" err="1"/>
              <a:t>Career</a:t>
            </a:r>
            <a:r>
              <a:rPr lang="da-DK" sz="3200" dirty="0"/>
              <a:t> Hub</a:t>
            </a:r>
          </a:p>
        </p:txBody>
      </p:sp>
      <p:sp>
        <p:nvSpPr>
          <p:cNvPr id="3" name="TextBox 2">
            <a:extLst>
              <a:ext uri="{FF2B5EF4-FFF2-40B4-BE49-F238E27FC236}">
                <a16:creationId xmlns:a16="http://schemas.microsoft.com/office/drawing/2014/main" id="{4D28E87B-7794-173D-5A8E-1C79EED7E23A}"/>
              </a:ext>
            </a:extLst>
          </p:cNvPr>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pic>
        <p:nvPicPr>
          <p:cNvPr id="6" name="Picture 5" descr="A qr code on a white background&#10;&#10;Description automatically generated">
            <a:extLst>
              <a:ext uri="{FF2B5EF4-FFF2-40B4-BE49-F238E27FC236}">
                <a16:creationId xmlns:a16="http://schemas.microsoft.com/office/drawing/2014/main" id="{6875D91D-05F7-8848-65AF-F90DA21F34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606" y="2060848"/>
            <a:ext cx="3364132" cy="3364132"/>
          </a:xfrm>
          <a:prstGeom prst="rect">
            <a:avLst/>
          </a:prstGeom>
        </p:spPr>
      </p:pic>
      <p:pic>
        <p:nvPicPr>
          <p:cNvPr id="8" name="Picture 7">
            <a:extLst>
              <a:ext uri="{FF2B5EF4-FFF2-40B4-BE49-F238E27FC236}">
                <a16:creationId xmlns:a16="http://schemas.microsoft.com/office/drawing/2014/main" id="{303DE45A-A3D5-CABD-32FE-ABA5F4DAB7EB}"/>
              </a:ext>
            </a:extLst>
          </p:cNvPr>
          <p:cNvPicPr>
            <a:picLocks noChangeAspect="1"/>
          </p:cNvPicPr>
          <p:nvPr/>
        </p:nvPicPr>
        <p:blipFill>
          <a:blip r:embed="rId4"/>
          <a:stretch>
            <a:fillRect/>
          </a:stretch>
        </p:blipFill>
        <p:spPr>
          <a:xfrm>
            <a:off x="5675857" y="188640"/>
            <a:ext cx="5448185" cy="2870861"/>
          </a:xfrm>
          <a:prstGeom prst="rect">
            <a:avLst/>
          </a:prstGeom>
        </p:spPr>
      </p:pic>
      <p:pic>
        <p:nvPicPr>
          <p:cNvPr id="9" name="Picture 8">
            <a:extLst>
              <a:ext uri="{FF2B5EF4-FFF2-40B4-BE49-F238E27FC236}">
                <a16:creationId xmlns:a16="http://schemas.microsoft.com/office/drawing/2014/main" id="{0CD4A637-0B63-6577-CE67-3A916BBB4880}"/>
              </a:ext>
            </a:extLst>
          </p:cNvPr>
          <p:cNvPicPr>
            <a:picLocks noChangeAspect="1"/>
          </p:cNvPicPr>
          <p:nvPr/>
        </p:nvPicPr>
        <p:blipFill>
          <a:blip r:embed="rId5"/>
          <a:stretch>
            <a:fillRect/>
          </a:stretch>
        </p:blipFill>
        <p:spPr>
          <a:xfrm>
            <a:off x="5675858" y="3362468"/>
            <a:ext cx="5448185" cy="3014494"/>
          </a:xfrm>
          <a:prstGeom prst="rect">
            <a:avLst/>
          </a:prstGeom>
        </p:spPr>
      </p:pic>
    </p:spTree>
    <p:extLst>
      <p:ext uri="{BB962C8B-B14F-4D97-AF65-F5344CB8AC3E}">
        <p14:creationId xmlns:p14="http://schemas.microsoft.com/office/powerpoint/2010/main" val="312784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E4A4B2-E274-4122-A0B2-719B38210786}"/>
              </a:ext>
            </a:extLst>
          </p:cNvPr>
          <p:cNvSpPr>
            <a:spLocks noGrp="1"/>
          </p:cNvSpPr>
          <p:nvPr>
            <p:ph type="title"/>
          </p:nvPr>
        </p:nvSpPr>
        <p:spPr>
          <a:xfrm>
            <a:off x="1439019" y="448767"/>
            <a:ext cx="9312374" cy="972716"/>
          </a:xfrm>
        </p:spPr>
        <p:txBody>
          <a:bodyPr/>
          <a:lstStyle/>
          <a:p>
            <a:r>
              <a:rPr lang="da-DK" dirty="0" err="1"/>
              <a:t>Engineer</a:t>
            </a:r>
            <a:r>
              <a:rPr lang="da-DK" dirty="0"/>
              <a:t> </a:t>
            </a:r>
            <a:r>
              <a:rPr lang="da-DK" dirty="0" err="1"/>
              <a:t>Your</a:t>
            </a:r>
            <a:r>
              <a:rPr lang="da-DK" dirty="0"/>
              <a:t> </a:t>
            </a:r>
            <a:r>
              <a:rPr lang="da-DK" dirty="0" err="1"/>
              <a:t>Career</a:t>
            </a:r>
            <a:r>
              <a:rPr lang="da-DK" dirty="0"/>
              <a:t> på DTU Learn</a:t>
            </a:r>
          </a:p>
        </p:txBody>
      </p:sp>
      <p:sp>
        <p:nvSpPr>
          <p:cNvPr id="4" name="Pladsholder til sidefod 3">
            <a:extLst>
              <a:ext uri="{FF2B5EF4-FFF2-40B4-BE49-F238E27FC236}">
                <a16:creationId xmlns:a16="http://schemas.microsoft.com/office/drawing/2014/main" id="{9BB5A6C6-7E6F-4196-B49C-484FC18EB857}"/>
              </a:ext>
            </a:extLst>
          </p:cNvPr>
          <p:cNvSpPr>
            <a:spLocks noGrp="1"/>
          </p:cNvSpPr>
          <p:nvPr>
            <p:ph type="ftr" sz="quarter" idx="10"/>
          </p:nvPr>
        </p:nvSpPr>
        <p:spPr/>
        <p:txBody>
          <a:bodyPr/>
          <a:lstStyle/>
          <a:p>
            <a:endParaRPr lang="da-DK" dirty="0"/>
          </a:p>
        </p:txBody>
      </p:sp>
      <p:sp>
        <p:nvSpPr>
          <p:cNvPr id="5" name="Pladsholder til slidenummer 4">
            <a:extLst>
              <a:ext uri="{FF2B5EF4-FFF2-40B4-BE49-F238E27FC236}">
                <a16:creationId xmlns:a16="http://schemas.microsoft.com/office/drawing/2014/main" id="{56092995-BA04-4083-9154-59CA7AC30232}"/>
              </a:ext>
            </a:extLst>
          </p:cNvPr>
          <p:cNvSpPr>
            <a:spLocks noGrp="1"/>
          </p:cNvSpPr>
          <p:nvPr>
            <p:ph type="sldNum" sz="quarter" idx="11"/>
          </p:nvPr>
        </p:nvSpPr>
        <p:spPr/>
        <p:txBody>
          <a:bodyPr/>
          <a:lstStyle/>
          <a:p>
            <a:fld id="{103EA872-A674-449B-A120-B97244F8E91D}" type="slidenum">
              <a:rPr lang="da-DK" smtClean="0"/>
              <a:pPr/>
              <a:t>5</a:t>
            </a:fld>
            <a:endParaRPr lang="da-DK" dirty="0"/>
          </a:p>
        </p:txBody>
      </p:sp>
      <p:sp>
        <p:nvSpPr>
          <p:cNvPr id="7" name="Tekstfelt 6">
            <a:extLst>
              <a:ext uri="{FF2B5EF4-FFF2-40B4-BE49-F238E27FC236}">
                <a16:creationId xmlns:a16="http://schemas.microsoft.com/office/drawing/2014/main" id="{7B8E246F-98A4-1542-BBC8-2EB121DC11D8}"/>
              </a:ext>
            </a:extLst>
          </p:cNvPr>
          <p:cNvSpPr txBox="1"/>
          <p:nvPr/>
        </p:nvSpPr>
        <p:spPr>
          <a:xfrm flipH="1">
            <a:off x="1702718" y="6650086"/>
            <a:ext cx="1956202" cy="123111"/>
          </a:xfrm>
          <a:prstGeom prst="rect">
            <a:avLst/>
          </a:prstGeom>
          <a:solidFill>
            <a:srgbClr val="008737"/>
          </a:solidFill>
        </p:spPr>
        <p:txBody>
          <a:bodyPr wrap="square" lIns="0" tIns="0" rIns="0" bIns="0" rtlCol="0">
            <a:spAutoFit/>
          </a:bodyPr>
          <a:lstStyle/>
          <a:p>
            <a:pPr algn="l">
              <a:spcBef>
                <a:spcPts val="432"/>
              </a:spcBef>
            </a:pPr>
            <a:r>
              <a:rPr lang="da-DK" sz="800" b="1" dirty="0">
                <a:solidFill>
                  <a:schemeClr val="bg1"/>
                </a:solidFill>
                <a:latin typeface="+mn-lt"/>
              </a:rPr>
              <a:t>DTU </a:t>
            </a:r>
            <a:r>
              <a:rPr lang="da-DK" sz="800" b="1" dirty="0" err="1">
                <a:solidFill>
                  <a:schemeClr val="bg1"/>
                </a:solidFill>
                <a:latin typeface="+mn-lt"/>
              </a:rPr>
              <a:t>Career</a:t>
            </a:r>
            <a:r>
              <a:rPr lang="da-DK" sz="800" b="1" dirty="0">
                <a:solidFill>
                  <a:schemeClr val="bg1"/>
                </a:solidFill>
                <a:latin typeface="+mn-lt"/>
              </a:rPr>
              <a:t> Centre</a:t>
            </a:r>
          </a:p>
        </p:txBody>
      </p:sp>
      <p:sp>
        <p:nvSpPr>
          <p:cNvPr id="12" name="Tekstfelt 11">
            <a:extLst>
              <a:ext uri="{FF2B5EF4-FFF2-40B4-BE49-F238E27FC236}">
                <a16:creationId xmlns:a16="http://schemas.microsoft.com/office/drawing/2014/main" id="{4135AEC5-C95B-0940-8F2B-B3CA08DD6D49}"/>
              </a:ext>
            </a:extLst>
          </p:cNvPr>
          <p:cNvSpPr txBox="1"/>
          <p:nvPr/>
        </p:nvSpPr>
        <p:spPr>
          <a:xfrm>
            <a:off x="478582" y="3201162"/>
            <a:ext cx="2160240" cy="553998"/>
          </a:xfrm>
          <a:prstGeom prst="rect">
            <a:avLst/>
          </a:prstGeom>
          <a:noFill/>
        </p:spPr>
        <p:txBody>
          <a:bodyPr wrap="square" lIns="0" tIns="0" rIns="0" bIns="0" rtlCol="0">
            <a:spAutoFit/>
          </a:bodyPr>
          <a:lstStyle/>
          <a:p>
            <a:pPr algn="ctr">
              <a:spcBef>
                <a:spcPts val="432"/>
              </a:spcBef>
            </a:pPr>
            <a:r>
              <a:rPr lang="da-DK" sz="1200" dirty="0">
                <a:latin typeface="+mn-lt"/>
              </a:rPr>
              <a:t>Find relevant information omkring praktiksøgning og karriere her</a:t>
            </a:r>
          </a:p>
        </p:txBody>
      </p:sp>
      <p:cxnSp>
        <p:nvCxnSpPr>
          <p:cNvPr id="11" name="Lige pilforbindelse 10">
            <a:extLst>
              <a:ext uri="{FF2B5EF4-FFF2-40B4-BE49-F238E27FC236}">
                <a16:creationId xmlns:a16="http://schemas.microsoft.com/office/drawing/2014/main" id="{548C4068-9BA6-AB4C-9A97-96A2C14E6AE9}"/>
              </a:ext>
            </a:extLst>
          </p:cNvPr>
          <p:cNvCxnSpPr/>
          <p:nvPr/>
        </p:nvCxnSpPr>
        <p:spPr bwMode="auto">
          <a:xfrm flipV="1">
            <a:off x="1774726" y="2558274"/>
            <a:ext cx="1368152" cy="576064"/>
          </a:xfrm>
          <a:prstGeom prst="straightConnector1">
            <a:avLst/>
          </a:prstGeom>
          <a:solidFill>
            <a:schemeClr val="accent1"/>
          </a:solidFill>
          <a:ln w="25400"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7">
            <a:extLst>
              <a:ext uri="{FF2B5EF4-FFF2-40B4-BE49-F238E27FC236}">
                <a16:creationId xmlns:a16="http://schemas.microsoft.com/office/drawing/2014/main" id="{34155AB5-76F7-C175-BEE8-BBD21FA5EEDA}"/>
              </a:ext>
            </a:extLst>
          </p:cNvPr>
          <p:cNvPicPr>
            <a:picLocks noChangeAspect="1"/>
          </p:cNvPicPr>
          <p:nvPr/>
        </p:nvPicPr>
        <p:blipFill rotWithShape="1">
          <a:blip r:embed="rId3"/>
          <a:srcRect b="35495"/>
          <a:stretch/>
        </p:blipFill>
        <p:spPr>
          <a:xfrm>
            <a:off x="3294212" y="1454895"/>
            <a:ext cx="6273402" cy="4600529"/>
          </a:xfrm>
          <a:prstGeom prst="rect">
            <a:avLst/>
          </a:prstGeom>
        </p:spPr>
      </p:pic>
      <p:sp>
        <p:nvSpPr>
          <p:cNvPr id="3" name="TextBox 2">
            <a:extLst>
              <a:ext uri="{FF2B5EF4-FFF2-40B4-BE49-F238E27FC236}">
                <a16:creationId xmlns:a16="http://schemas.microsoft.com/office/drawing/2014/main" id="{040FFB94-6DB3-D694-F166-2B2F2D7F0DAF}"/>
              </a:ext>
            </a:extLst>
          </p:cNvPr>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spTree>
    <p:extLst>
      <p:ext uri="{BB962C8B-B14F-4D97-AF65-F5344CB8AC3E}">
        <p14:creationId xmlns:p14="http://schemas.microsoft.com/office/powerpoint/2010/main" val="350204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054646" y="303822"/>
            <a:ext cx="10361851" cy="1142851"/>
          </a:xfrm>
        </p:spPr>
        <p:txBody>
          <a:bodyPr/>
          <a:lstStyle/>
          <a:p>
            <a:r>
              <a:rPr lang="da-DK" dirty="0"/>
              <a:t>Hvilke kompetencer kan du tilbyde praktikstedet</a:t>
            </a:r>
          </a:p>
        </p:txBody>
      </p:sp>
      <p:sp>
        <p:nvSpPr>
          <p:cNvPr id="14340" name="Slide Number Placeholder 7"/>
          <p:cNvSpPr>
            <a:spLocks noGrp="1"/>
          </p:cNvSpPr>
          <p:nvPr>
            <p:ph type="sldNum" sz="quarter" idx="12"/>
          </p:nvPr>
        </p:nvSpPr>
        <p:spPr>
          <a:noFill/>
        </p:spPr>
        <p:txBody>
          <a:bodyPr/>
          <a:lstStyle>
            <a:lvl1pPr eaLnBrk="0" hangingPunct="0">
              <a:defRPr sz="1600">
                <a:solidFill>
                  <a:schemeClr val="tx1"/>
                </a:solidFill>
                <a:latin typeface="Verdana" pitchFamily="34" charset="0"/>
                <a:ea typeface="ＭＳ Ｐゴシック" pitchFamily="-80" charset="-128"/>
              </a:defRPr>
            </a:lvl1pPr>
            <a:lvl2pPr marL="742876" indent="-285721" eaLnBrk="0" hangingPunct="0">
              <a:defRPr sz="1600">
                <a:solidFill>
                  <a:schemeClr val="tx1"/>
                </a:solidFill>
                <a:latin typeface="Verdana" pitchFamily="34" charset="0"/>
                <a:ea typeface="ＭＳ Ｐゴシック" pitchFamily="-80" charset="-128"/>
              </a:defRPr>
            </a:lvl2pPr>
            <a:lvl3pPr marL="1142886" indent="-228577" eaLnBrk="0" hangingPunct="0">
              <a:defRPr sz="1600">
                <a:solidFill>
                  <a:schemeClr val="tx1"/>
                </a:solidFill>
                <a:latin typeface="Verdana" pitchFamily="34" charset="0"/>
                <a:ea typeface="ＭＳ Ｐゴシック" pitchFamily="-80" charset="-128"/>
              </a:defRPr>
            </a:lvl3pPr>
            <a:lvl4pPr marL="1600040" indent="-228577" eaLnBrk="0" hangingPunct="0">
              <a:defRPr sz="1600">
                <a:solidFill>
                  <a:schemeClr val="tx1"/>
                </a:solidFill>
                <a:latin typeface="Verdana" pitchFamily="34" charset="0"/>
                <a:ea typeface="ＭＳ Ｐゴシック" pitchFamily="-80" charset="-128"/>
              </a:defRPr>
            </a:lvl4pPr>
            <a:lvl5pPr marL="2057194" indent="-228577" eaLnBrk="0" hangingPunct="0">
              <a:defRPr sz="1600">
                <a:solidFill>
                  <a:schemeClr val="tx1"/>
                </a:solidFill>
                <a:latin typeface="Verdana" pitchFamily="34" charset="0"/>
                <a:ea typeface="ＭＳ Ｐゴシック" pitchFamily="-80" charset="-128"/>
              </a:defRPr>
            </a:lvl5pPr>
            <a:lvl6pPr marL="2514349" indent="-228577" eaLnBrk="0" fontAlgn="base" hangingPunct="0">
              <a:spcBef>
                <a:spcPct val="50000"/>
              </a:spcBef>
              <a:spcAft>
                <a:spcPct val="0"/>
              </a:spcAft>
              <a:defRPr sz="1600">
                <a:solidFill>
                  <a:schemeClr val="tx1"/>
                </a:solidFill>
                <a:latin typeface="Verdana" pitchFamily="34" charset="0"/>
                <a:ea typeface="ＭＳ Ｐゴシック" pitchFamily="-80" charset="-128"/>
              </a:defRPr>
            </a:lvl6pPr>
            <a:lvl7pPr marL="2971503" indent="-228577" eaLnBrk="0" fontAlgn="base" hangingPunct="0">
              <a:spcBef>
                <a:spcPct val="50000"/>
              </a:spcBef>
              <a:spcAft>
                <a:spcPct val="0"/>
              </a:spcAft>
              <a:defRPr sz="1600">
                <a:solidFill>
                  <a:schemeClr val="tx1"/>
                </a:solidFill>
                <a:latin typeface="Verdana" pitchFamily="34" charset="0"/>
                <a:ea typeface="ＭＳ Ｐゴシック" pitchFamily="-80" charset="-128"/>
              </a:defRPr>
            </a:lvl7pPr>
            <a:lvl8pPr marL="3428657" indent="-228577" eaLnBrk="0" fontAlgn="base" hangingPunct="0">
              <a:spcBef>
                <a:spcPct val="50000"/>
              </a:spcBef>
              <a:spcAft>
                <a:spcPct val="0"/>
              </a:spcAft>
              <a:defRPr sz="1600">
                <a:solidFill>
                  <a:schemeClr val="tx1"/>
                </a:solidFill>
                <a:latin typeface="Verdana" pitchFamily="34" charset="0"/>
                <a:ea typeface="ＭＳ Ｐゴシック" pitchFamily="-80" charset="-128"/>
              </a:defRPr>
            </a:lvl8pPr>
            <a:lvl9pPr marL="3885811" indent="-228577" eaLnBrk="0" fontAlgn="base" hangingPunct="0">
              <a:spcBef>
                <a:spcPct val="50000"/>
              </a:spcBef>
              <a:spcAft>
                <a:spcPct val="0"/>
              </a:spcAft>
              <a:defRPr sz="1600">
                <a:solidFill>
                  <a:schemeClr val="tx1"/>
                </a:solidFill>
                <a:latin typeface="Verdana" pitchFamily="34" charset="0"/>
                <a:ea typeface="ＭＳ Ｐゴシック" pitchFamily="-80" charset="-128"/>
              </a:defRPr>
            </a:lvl9pPr>
          </a:lstStyle>
          <a:p>
            <a:pPr fontAlgn="base">
              <a:spcBef>
                <a:spcPct val="50000"/>
              </a:spcBef>
              <a:spcAft>
                <a:spcPct val="0"/>
              </a:spcAft>
            </a:pPr>
            <a:fld id="{D1271B08-4BA1-4E32-94C3-926F1818433C}" type="slidenum">
              <a:rPr lang="da-DK" sz="700" smtClean="0">
                <a:solidFill>
                  <a:schemeClr val="bg1"/>
                </a:solidFill>
                <a:latin typeface="+mn-lt"/>
              </a:rPr>
              <a:pPr fontAlgn="base">
                <a:spcBef>
                  <a:spcPct val="50000"/>
                </a:spcBef>
                <a:spcAft>
                  <a:spcPct val="0"/>
                </a:spcAft>
              </a:pPr>
              <a:t>6</a:t>
            </a:fld>
            <a:endParaRPr lang="da-DK" sz="700" dirty="0">
              <a:solidFill>
                <a:schemeClr val="bg1"/>
              </a:solidFill>
              <a:latin typeface="+mn-lt"/>
            </a:endParaRPr>
          </a:p>
        </p:txBody>
      </p:sp>
      <p:sp>
        <p:nvSpPr>
          <p:cNvPr id="9" name="Pladsholder til tekst 8"/>
          <p:cNvSpPr>
            <a:spLocks noGrp="1"/>
          </p:cNvSpPr>
          <p:nvPr>
            <p:ph type="body" sz="half" idx="3"/>
          </p:nvPr>
        </p:nvSpPr>
        <p:spPr>
          <a:xfrm>
            <a:off x="7862553" y="3933459"/>
            <a:ext cx="3269457" cy="2059671"/>
          </a:xfrm>
          <a:prstGeom prst="roundRect">
            <a:avLst/>
          </a:prstGeom>
          <a:solidFill>
            <a:srgbClr val="00B0F0"/>
          </a:solidFill>
          <a:ln>
            <a:solidFill>
              <a:srgbClr val="00B0F0"/>
            </a:solidFill>
          </a:ln>
        </p:spPr>
        <p:txBody>
          <a:bodyPr/>
          <a:lstStyle/>
          <a:p>
            <a:pPr marL="0" indent="0">
              <a:buNone/>
            </a:pPr>
            <a:r>
              <a:rPr lang="da-DK" sz="2000" b="1" dirty="0"/>
              <a:t>Personlige kompetencer</a:t>
            </a:r>
          </a:p>
          <a:p>
            <a:r>
              <a:rPr lang="da-DK" dirty="0"/>
              <a:t>Initiativrig</a:t>
            </a:r>
          </a:p>
          <a:p>
            <a:r>
              <a:rPr lang="da-DK" dirty="0"/>
              <a:t>Resultatorienteret</a:t>
            </a:r>
          </a:p>
          <a:p>
            <a:r>
              <a:rPr lang="da-DK" dirty="0"/>
              <a:t>Kreativ</a:t>
            </a:r>
          </a:p>
          <a:p>
            <a:r>
              <a:rPr lang="da-DK" dirty="0"/>
              <a:t>Omstillingsparat</a:t>
            </a:r>
          </a:p>
        </p:txBody>
      </p:sp>
      <p:sp>
        <p:nvSpPr>
          <p:cNvPr id="7" name="Pladsholder til indhold 6"/>
          <p:cNvSpPr>
            <a:spLocks noGrp="1"/>
          </p:cNvSpPr>
          <p:nvPr>
            <p:ph sz="quarter" idx="1"/>
          </p:nvPr>
        </p:nvSpPr>
        <p:spPr>
          <a:xfrm>
            <a:off x="1158671" y="1714263"/>
            <a:ext cx="5656615" cy="3010881"/>
          </a:xfrm>
          <a:prstGeom prst="roundRect">
            <a:avLst/>
          </a:prstGeom>
          <a:solidFill>
            <a:srgbClr val="FFC000"/>
          </a:solidFill>
        </p:spPr>
        <p:txBody>
          <a:bodyPr>
            <a:normAutofit/>
          </a:bodyPr>
          <a:lstStyle/>
          <a:p>
            <a:pPr marL="0" indent="0">
              <a:buNone/>
            </a:pPr>
            <a:r>
              <a:rPr lang="da-DK" sz="2200" b="1" dirty="0"/>
              <a:t>Tekniske kompetencer</a:t>
            </a:r>
          </a:p>
          <a:p>
            <a:pPr>
              <a:lnSpc>
                <a:spcPct val="120000"/>
              </a:lnSpc>
            </a:pPr>
            <a:r>
              <a:rPr lang="da-DK" dirty="0"/>
              <a:t>Kemisk procesdesign og optimering </a:t>
            </a:r>
          </a:p>
          <a:p>
            <a:pPr>
              <a:lnSpc>
                <a:spcPct val="120000"/>
              </a:lnSpc>
            </a:pPr>
            <a:r>
              <a:rPr lang="da-DK" dirty="0"/>
              <a:t>Design af digitale systemer</a:t>
            </a:r>
          </a:p>
          <a:p>
            <a:pPr>
              <a:lnSpc>
                <a:spcPct val="120000"/>
              </a:lnSpc>
            </a:pPr>
            <a:r>
              <a:rPr lang="da-DK" dirty="0"/>
              <a:t>Byggeledelse og projektstyring</a:t>
            </a:r>
          </a:p>
          <a:p>
            <a:pPr>
              <a:lnSpc>
                <a:spcPct val="120000"/>
              </a:lnSpc>
            </a:pPr>
            <a:r>
              <a:rPr lang="da-DK" dirty="0"/>
              <a:t>Planlægge, gennemføre og dokumentere laboratorieforsøg </a:t>
            </a:r>
          </a:p>
          <a:p>
            <a:pPr>
              <a:lnSpc>
                <a:spcPct val="120000"/>
              </a:lnSpc>
            </a:pPr>
            <a:r>
              <a:rPr lang="da-DK" dirty="0"/>
              <a:t>Elektronisk kredsløbsdesign og analyse</a:t>
            </a:r>
          </a:p>
          <a:p>
            <a:pPr marL="0" indent="0">
              <a:buNone/>
            </a:pPr>
            <a:endParaRPr lang="da-DK" dirty="0"/>
          </a:p>
        </p:txBody>
      </p:sp>
      <p:pic>
        <p:nvPicPr>
          <p:cNvPr id="5" name="Graphic 4" descr="Mining tools with solid fill">
            <a:extLst>
              <a:ext uri="{FF2B5EF4-FFF2-40B4-BE49-F238E27FC236}">
                <a16:creationId xmlns:a16="http://schemas.microsoft.com/office/drawing/2014/main" id="{BE90456D-CEA5-BAE3-E623-1EBC324D25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9502" y="2232866"/>
            <a:ext cx="914400" cy="914400"/>
          </a:xfrm>
          <a:prstGeom prst="rect">
            <a:avLst/>
          </a:prstGeom>
        </p:spPr>
      </p:pic>
      <p:sp>
        <p:nvSpPr>
          <p:cNvPr id="2" name="TextBox 1">
            <a:extLst>
              <a:ext uri="{FF2B5EF4-FFF2-40B4-BE49-F238E27FC236}">
                <a16:creationId xmlns:a16="http://schemas.microsoft.com/office/drawing/2014/main" id="{4E2A52CE-291C-C9CF-E96D-A0EC942EA710}"/>
              </a:ext>
            </a:extLst>
          </p:cNvPr>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spTree>
    <p:extLst>
      <p:ext uri="{BB962C8B-B14F-4D97-AF65-F5344CB8AC3E}">
        <p14:creationId xmlns:p14="http://schemas.microsoft.com/office/powerpoint/2010/main" val="171092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uiExpan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9031B1-F6E4-4BCE-A26E-C650C7034F8A}"/>
              </a:ext>
            </a:extLst>
          </p:cNvPr>
          <p:cNvSpPr>
            <a:spLocks noGrp="1"/>
          </p:cNvSpPr>
          <p:nvPr>
            <p:ph type="title"/>
          </p:nvPr>
        </p:nvSpPr>
        <p:spPr>
          <a:xfrm>
            <a:off x="1774800" y="604801"/>
            <a:ext cx="9695606" cy="760832"/>
          </a:xfrm>
        </p:spPr>
        <p:txBody>
          <a:bodyPr/>
          <a:lstStyle/>
          <a:p>
            <a:r>
              <a:rPr lang="da-DK" dirty="0"/>
              <a:t>CV og ansøgning: De overordnede forskelle</a:t>
            </a:r>
          </a:p>
        </p:txBody>
      </p:sp>
      <p:sp>
        <p:nvSpPr>
          <p:cNvPr id="3" name="Pladsholder til indhold 2">
            <a:extLst>
              <a:ext uri="{FF2B5EF4-FFF2-40B4-BE49-F238E27FC236}">
                <a16:creationId xmlns:a16="http://schemas.microsoft.com/office/drawing/2014/main" id="{984019DC-0AB8-4EF5-A89B-911A5BD4C697}"/>
              </a:ext>
            </a:extLst>
          </p:cNvPr>
          <p:cNvSpPr>
            <a:spLocks noGrp="1"/>
          </p:cNvSpPr>
          <p:nvPr>
            <p:ph sz="half" idx="1"/>
          </p:nvPr>
        </p:nvSpPr>
        <p:spPr/>
        <p:txBody>
          <a:bodyPr/>
          <a:lstStyle/>
          <a:p>
            <a:pPr marL="0" indent="0">
              <a:buNone/>
            </a:pPr>
            <a:r>
              <a:rPr lang="da-DK" sz="2400" b="1" u="sng" dirty="0">
                <a:solidFill>
                  <a:srgbClr val="161748"/>
                </a:solidFill>
              </a:rPr>
              <a:t>CV</a:t>
            </a:r>
          </a:p>
          <a:p>
            <a:pPr marL="0" indent="0">
              <a:buNone/>
            </a:pPr>
            <a:endParaRPr lang="da-DK" sz="1200" b="1" dirty="0"/>
          </a:p>
          <a:p>
            <a:r>
              <a:rPr lang="da-DK" sz="1600" dirty="0"/>
              <a:t>Max 2 sider </a:t>
            </a:r>
          </a:p>
          <a:p>
            <a:pPr marL="0" indent="0">
              <a:buNone/>
            </a:pPr>
            <a:endParaRPr lang="da-DK" sz="1600" dirty="0"/>
          </a:p>
          <a:p>
            <a:r>
              <a:rPr lang="da-DK" sz="1600" dirty="0"/>
              <a:t>Profiltekst (hvad brænder du for?)</a:t>
            </a:r>
          </a:p>
          <a:p>
            <a:endParaRPr lang="da-DK" sz="1600" dirty="0"/>
          </a:p>
          <a:p>
            <a:r>
              <a:rPr lang="da-DK" sz="1600" dirty="0"/>
              <a:t>Hvad har du lavet indtil nu (datid)</a:t>
            </a:r>
          </a:p>
          <a:p>
            <a:pPr marL="0" indent="0">
              <a:buNone/>
            </a:pPr>
            <a:endParaRPr lang="da-DK" sz="1600" dirty="0"/>
          </a:p>
          <a:p>
            <a:r>
              <a:rPr lang="da-DK" sz="1600" dirty="0"/>
              <a:t>Kontaktinformationer og evt. billede</a:t>
            </a:r>
          </a:p>
          <a:p>
            <a:pPr marL="0" indent="0">
              <a:buNone/>
            </a:pPr>
            <a:endParaRPr lang="da-DK" sz="1600" dirty="0"/>
          </a:p>
          <a:p>
            <a:r>
              <a:rPr lang="da-DK" sz="1600" dirty="0"/>
              <a:t>Beskrivelse af relevante kompetencer du har udviklet gennem dit uddannelsesforløb og evt. studiejob</a:t>
            </a:r>
          </a:p>
          <a:p>
            <a:pPr marL="0" indent="0">
              <a:buNone/>
            </a:pPr>
            <a:endParaRPr lang="da-DK" sz="1600" dirty="0"/>
          </a:p>
          <a:p>
            <a:r>
              <a:rPr lang="da-DK" sz="1600" dirty="0"/>
              <a:t>Beskrivelse af hvilke programmer og sprog du kan</a:t>
            </a:r>
          </a:p>
          <a:p>
            <a:pPr marL="0" indent="0">
              <a:buNone/>
            </a:pPr>
            <a:endParaRPr lang="da-DK" dirty="0"/>
          </a:p>
        </p:txBody>
      </p:sp>
      <p:sp>
        <p:nvSpPr>
          <p:cNvPr id="4" name="Pladsholder til indhold 3">
            <a:extLst>
              <a:ext uri="{FF2B5EF4-FFF2-40B4-BE49-F238E27FC236}">
                <a16:creationId xmlns:a16="http://schemas.microsoft.com/office/drawing/2014/main" id="{F87205B2-232A-4906-84D2-40EA8DCE6CAC}"/>
              </a:ext>
            </a:extLst>
          </p:cNvPr>
          <p:cNvSpPr>
            <a:spLocks noGrp="1"/>
          </p:cNvSpPr>
          <p:nvPr>
            <p:ph sz="half" idx="2"/>
          </p:nvPr>
        </p:nvSpPr>
        <p:spPr/>
        <p:txBody>
          <a:bodyPr/>
          <a:lstStyle/>
          <a:p>
            <a:pPr marL="0" indent="0">
              <a:buNone/>
            </a:pPr>
            <a:r>
              <a:rPr lang="da-DK" sz="2400" b="1" u="sng" dirty="0">
                <a:solidFill>
                  <a:srgbClr val="161748"/>
                </a:solidFill>
              </a:rPr>
              <a:t>Motiveret ansøgning</a:t>
            </a:r>
          </a:p>
          <a:p>
            <a:pPr marL="0" indent="0">
              <a:buNone/>
            </a:pPr>
            <a:endParaRPr lang="da-DK" sz="1200" b="1" dirty="0"/>
          </a:p>
          <a:p>
            <a:pPr>
              <a:buFont typeface="Arial" panose="020B0604020202020204" pitchFamily="34" charset="0"/>
              <a:buChar char="•"/>
            </a:pPr>
            <a:r>
              <a:rPr lang="da-DK" sz="1600" dirty="0"/>
              <a:t>Max 1 side</a:t>
            </a:r>
          </a:p>
          <a:p>
            <a:pPr>
              <a:buFont typeface="Arial" panose="020B0604020202020204" pitchFamily="34" charset="0"/>
              <a:buChar char="•"/>
            </a:pPr>
            <a:endParaRPr lang="da-DK" sz="1100" dirty="0"/>
          </a:p>
          <a:p>
            <a:pPr>
              <a:buFont typeface="Arial" panose="020B0604020202020204" pitchFamily="34" charset="0"/>
              <a:buChar char="•"/>
            </a:pPr>
            <a:r>
              <a:rPr lang="da-DK" sz="1600" dirty="0"/>
              <a:t>Tal dig selv ind i stillingen (fremtid)</a:t>
            </a:r>
          </a:p>
          <a:p>
            <a:pPr>
              <a:buFont typeface="Arial" panose="020B0604020202020204" pitchFamily="34" charset="0"/>
              <a:buChar char="•"/>
            </a:pPr>
            <a:endParaRPr lang="da-DK" sz="1100" dirty="0"/>
          </a:p>
          <a:p>
            <a:pPr>
              <a:buFont typeface="Arial" panose="020B0604020202020204" pitchFamily="34" charset="0"/>
              <a:buChar char="•"/>
            </a:pPr>
            <a:r>
              <a:rPr lang="da-DK" sz="1600" dirty="0"/>
              <a:t>Motivation for at søge stilling (3-6 linjer)</a:t>
            </a:r>
          </a:p>
          <a:p>
            <a:pPr>
              <a:buFont typeface="Arial" panose="020B0604020202020204" pitchFamily="34" charset="0"/>
              <a:buChar char="•"/>
            </a:pPr>
            <a:endParaRPr lang="da-DK" sz="1100" dirty="0"/>
          </a:p>
          <a:p>
            <a:pPr>
              <a:buFont typeface="Arial" panose="020B0604020202020204" pitchFamily="34" charset="0"/>
              <a:buChar char="•"/>
            </a:pPr>
            <a:r>
              <a:rPr lang="da-DK" sz="1600" dirty="0"/>
              <a:t>Matchet mellem dig og den stilling du søger. Hovedsageligt faglige kompetencer (~ ½ side)</a:t>
            </a:r>
          </a:p>
          <a:p>
            <a:pPr>
              <a:buFont typeface="Arial" panose="020B0604020202020204" pitchFamily="34" charset="0"/>
              <a:buChar char="•"/>
            </a:pPr>
            <a:endParaRPr lang="da-DK" sz="1600" dirty="0"/>
          </a:p>
          <a:p>
            <a:pPr>
              <a:buFont typeface="Arial" panose="020B0604020202020204" pitchFamily="34" charset="0"/>
              <a:buChar char="•"/>
            </a:pPr>
            <a:r>
              <a:rPr lang="da-DK" sz="1600" dirty="0"/>
              <a:t>Afrunding: Inddrag evt. nogle personlige kompetencer. (3-4 linjer)</a:t>
            </a:r>
          </a:p>
          <a:p>
            <a:pPr marL="0" indent="0">
              <a:buNone/>
            </a:pPr>
            <a:endParaRPr lang="da-DK" sz="2400" b="1" dirty="0"/>
          </a:p>
        </p:txBody>
      </p:sp>
      <p:sp>
        <p:nvSpPr>
          <p:cNvPr id="5" name="Pladsholder til sidefod 4">
            <a:extLst>
              <a:ext uri="{FF2B5EF4-FFF2-40B4-BE49-F238E27FC236}">
                <a16:creationId xmlns:a16="http://schemas.microsoft.com/office/drawing/2014/main" id="{92FA363D-6961-455F-A114-CDFB31630B56}"/>
              </a:ext>
            </a:extLst>
          </p:cNvPr>
          <p:cNvSpPr>
            <a:spLocks noGrp="1"/>
          </p:cNvSpPr>
          <p:nvPr>
            <p:ph type="ftr" sz="quarter" idx="10"/>
          </p:nvPr>
        </p:nvSpPr>
        <p:spPr/>
        <p:txBody>
          <a:bodyPr/>
          <a:lstStyle/>
          <a:p>
            <a:endParaRPr lang="da-DK" dirty="0"/>
          </a:p>
        </p:txBody>
      </p:sp>
      <p:sp>
        <p:nvSpPr>
          <p:cNvPr id="6" name="Pladsholder til slidenummer 5">
            <a:extLst>
              <a:ext uri="{FF2B5EF4-FFF2-40B4-BE49-F238E27FC236}">
                <a16:creationId xmlns:a16="http://schemas.microsoft.com/office/drawing/2014/main" id="{5F7ADEF4-2592-4A97-8BF2-4A696662E779}"/>
              </a:ext>
            </a:extLst>
          </p:cNvPr>
          <p:cNvSpPr>
            <a:spLocks noGrp="1"/>
          </p:cNvSpPr>
          <p:nvPr>
            <p:ph type="sldNum" sz="quarter" idx="11"/>
          </p:nvPr>
        </p:nvSpPr>
        <p:spPr/>
        <p:txBody>
          <a:bodyPr/>
          <a:lstStyle/>
          <a:p>
            <a:fld id="{103EA872-A674-449B-A120-B97244F8E91D}" type="slidenum">
              <a:rPr lang="da-DK" smtClean="0"/>
              <a:pPr/>
              <a:t>7</a:t>
            </a:fld>
            <a:endParaRPr lang="da-DK" dirty="0"/>
          </a:p>
        </p:txBody>
      </p:sp>
      <p:sp>
        <p:nvSpPr>
          <p:cNvPr id="7" name="Tekstfelt 6">
            <a:extLst>
              <a:ext uri="{FF2B5EF4-FFF2-40B4-BE49-F238E27FC236}">
                <a16:creationId xmlns:a16="http://schemas.microsoft.com/office/drawing/2014/main" id="{BACDB6FD-2535-455E-8D9E-EC9006665B34}"/>
              </a:ext>
            </a:extLst>
          </p:cNvPr>
          <p:cNvSpPr txBox="1"/>
          <p:nvPr/>
        </p:nvSpPr>
        <p:spPr>
          <a:xfrm>
            <a:off x="6982644" y="5873512"/>
            <a:ext cx="4104456" cy="246221"/>
          </a:xfrm>
          <a:prstGeom prst="rect">
            <a:avLst/>
          </a:prstGeom>
          <a:noFill/>
        </p:spPr>
        <p:txBody>
          <a:bodyPr wrap="square" lIns="0" tIns="0" rIns="0" bIns="0" rtlCol="0">
            <a:spAutoFit/>
          </a:bodyPr>
          <a:lstStyle/>
          <a:p>
            <a:pPr algn="l">
              <a:spcBef>
                <a:spcPts val="432"/>
              </a:spcBef>
            </a:pPr>
            <a:r>
              <a:rPr lang="da-DK" dirty="0">
                <a:latin typeface="+mn-lt"/>
              </a:rPr>
              <a:t>* </a:t>
            </a:r>
            <a:r>
              <a:rPr lang="da-DK" i="1" dirty="0">
                <a:latin typeface="+mn-lt"/>
              </a:rPr>
              <a:t>Husk at bruge DTU </a:t>
            </a:r>
            <a:r>
              <a:rPr lang="da-DK" i="1" dirty="0" err="1">
                <a:latin typeface="+mn-lt"/>
              </a:rPr>
              <a:t>Career</a:t>
            </a:r>
            <a:r>
              <a:rPr lang="da-DK" i="1" dirty="0">
                <a:latin typeface="+mn-lt"/>
              </a:rPr>
              <a:t> Notebook </a:t>
            </a:r>
          </a:p>
        </p:txBody>
      </p:sp>
      <p:sp>
        <p:nvSpPr>
          <p:cNvPr id="8" name="Tekstfelt 7">
            <a:extLst>
              <a:ext uri="{FF2B5EF4-FFF2-40B4-BE49-F238E27FC236}">
                <a16:creationId xmlns:a16="http://schemas.microsoft.com/office/drawing/2014/main" id="{538BDB01-6D06-0349-AE3C-4BCD3A8AB7B0}"/>
              </a:ext>
            </a:extLst>
          </p:cNvPr>
          <p:cNvSpPr txBox="1"/>
          <p:nvPr/>
        </p:nvSpPr>
        <p:spPr>
          <a:xfrm flipH="1">
            <a:off x="1702718" y="6650086"/>
            <a:ext cx="1956202" cy="123111"/>
          </a:xfrm>
          <a:prstGeom prst="rect">
            <a:avLst/>
          </a:prstGeom>
          <a:solidFill>
            <a:srgbClr val="008737"/>
          </a:solidFill>
        </p:spPr>
        <p:txBody>
          <a:bodyPr wrap="square" lIns="0" tIns="0" rIns="0" bIns="0" rtlCol="0">
            <a:spAutoFit/>
          </a:bodyPr>
          <a:lstStyle/>
          <a:p>
            <a:pPr algn="l">
              <a:spcBef>
                <a:spcPts val="432"/>
              </a:spcBef>
            </a:pPr>
            <a:r>
              <a:rPr lang="da-DK" sz="800" b="1" dirty="0">
                <a:solidFill>
                  <a:schemeClr val="bg1"/>
                </a:solidFill>
                <a:latin typeface="+mn-lt"/>
              </a:rPr>
              <a:t>DTU </a:t>
            </a:r>
            <a:r>
              <a:rPr lang="da-DK" sz="800" b="1" dirty="0" err="1">
                <a:solidFill>
                  <a:schemeClr val="bg1"/>
                </a:solidFill>
                <a:latin typeface="+mn-lt"/>
              </a:rPr>
              <a:t>Career</a:t>
            </a:r>
            <a:r>
              <a:rPr lang="da-DK" sz="800" b="1" dirty="0">
                <a:solidFill>
                  <a:schemeClr val="bg1"/>
                </a:solidFill>
                <a:latin typeface="+mn-lt"/>
              </a:rPr>
              <a:t> Centre</a:t>
            </a:r>
          </a:p>
        </p:txBody>
      </p:sp>
      <p:sp>
        <p:nvSpPr>
          <p:cNvPr id="10" name="TextBox 9"/>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pic>
        <p:nvPicPr>
          <p:cNvPr id="9" name="Billede 10">
            <a:extLst>
              <a:ext uri="{FF2B5EF4-FFF2-40B4-BE49-F238E27FC236}">
                <a16:creationId xmlns:a16="http://schemas.microsoft.com/office/drawing/2014/main" id="{4C6F2504-60D0-B504-93B3-3F50709F674E}"/>
              </a:ext>
            </a:extLst>
          </p:cNvPr>
          <p:cNvPicPr>
            <a:picLocks noChangeAspect="1"/>
          </p:cNvPicPr>
          <p:nvPr/>
        </p:nvPicPr>
        <p:blipFill>
          <a:blip r:embed="rId3"/>
          <a:stretch>
            <a:fillRect/>
          </a:stretch>
        </p:blipFill>
        <p:spPr>
          <a:xfrm rot="20112096">
            <a:off x="10629032" y="5019526"/>
            <a:ext cx="916137" cy="1099054"/>
          </a:xfrm>
          <a:prstGeom prst="rect">
            <a:avLst/>
          </a:prstGeom>
        </p:spPr>
      </p:pic>
    </p:spTree>
    <p:extLst>
      <p:ext uri="{BB962C8B-B14F-4D97-AF65-F5344CB8AC3E}">
        <p14:creationId xmlns:p14="http://schemas.microsoft.com/office/powerpoint/2010/main" val="2176959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5" y="453818"/>
            <a:ext cx="12163587" cy="972716"/>
          </a:xfrm>
        </p:spPr>
        <p:txBody>
          <a:bodyPr/>
          <a:lstStyle/>
          <a:p>
            <a:pPr algn="ctr"/>
            <a:r>
              <a:rPr lang="en-GB" dirty="0" err="1"/>
              <a:t>Hvor</a:t>
            </a:r>
            <a:r>
              <a:rPr lang="en-GB" dirty="0"/>
              <a:t> finder </a:t>
            </a:r>
            <a:r>
              <a:rPr lang="en-GB" dirty="0" err="1"/>
              <a:t>jeg</a:t>
            </a:r>
            <a:r>
              <a:rPr lang="en-GB" dirty="0"/>
              <a:t> et </a:t>
            </a:r>
            <a:r>
              <a:rPr lang="en-GB" dirty="0" err="1"/>
              <a:t>praktikopslag</a:t>
            </a:r>
            <a:r>
              <a:rPr lang="en-GB" dirty="0"/>
              <a:t>?</a:t>
            </a:r>
          </a:p>
        </p:txBody>
      </p:sp>
      <p:sp>
        <p:nvSpPr>
          <p:cNvPr id="5" name="Footer Placeholder 4"/>
          <p:cNvSpPr>
            <a:spLocks noGrp="1"/>
          </p:cNvSpPr>
          <p:nvPr>
            <p:ph type="ftr" sz="quarter" idx="10"/>
          </p:nvPr>
        </p:nvSpPr>
        <p:spPr/>
        <p:txBody>
          <a:bodyPr/>
          <a:lstStyle/>
          <a:p>
            <a:endParaRPr lang="da-DK" dirty="0"/>
          </a:p>
        </p:txBody>
      </p:sp>
      <p:sp>
        <p:nvSpPr>
          <p:cNvPr id="6" name="Slide Number Placeholder 5"/>
          <p:cNvSpPr>
            <a:spLocks noGrp="1"/>
          </p:cNvSpPr>
          <p:nvPr>
            <p:ph type="sldNum" sz="quarter" idx="11"/>
          </p:nvPr>
        </p:nvSpPr>
        <p:spPr/>
        <p:txBody>
          <a:bodyPr/>
          <a:lstStyle/>
          <a:p>
            <a:fld id="{103EA872-A674-449B-A120-B97244F8E91D}" type="slidenum">
              <a:rPr lang="da-DK" smtClean="0"/>
              <a:pPr/>
              <a:t>8</a:t>
            </a:fld>
            <a:endParaRPr lang="da-DK" dirty="0"/>
          </a:p>
        </p:txBody>
      </p:sp>
      <p:pic>
        <p:nvPicPr>
          <p:cNvPr id="12" name="Picture 7">
            <a:extLst>
              <a:ext uri="{FF2B5EF4-FFF2-40B4-BE49-F238E27FC236}">
                <a16:creationId xmlns:a16="http://schemas.microsoft.com/office/drawing/2014/main" id="{926A7F28-0B89-4E10-93EB-937F1F326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377" y="3789040"/>
            <a:ext cx="1674639" cy="1674639"/>
          </a:xfrm>
          <a:prstGeom prst="rect">
            <a:avLst/>
          </a:prstGeom>
          <a:ln>
            <a:noFill/>
          </a:ln>
          <a:effectLst>
            <a:softEdge rad="112500"/>
          </a:effectLst>
        </p:spPr>
      </p:pic>
      <p:pic>
        <p:nvPicPr>
          <p:cNvPr id="14" name="Picture 10">
            <a:extLst>
              <a:ext uri="{FF2B5EF4-FFF2-40B4-BE49-F238E27FC236}">
                <a16:creationId xmlns:a16="http://schemas.microsoft.com/office/drawing/2014/main" id="{55622A31-2FD6-4295-807F-E6984AFB660B}"/>
              </a:ext>
            </a:extLst>
          </p:cNvPr>
          <p:cNvPicPr>
            <a:picLocks noChangeAspect="1"/>
          </p:cNvPicPr>
          <p:nvPr/>
        </p:nvPicPr>
        <p:blipFill>
          <a:blip r:embed="rId4"/>
          <a:stretch>
            <a:fillRect/>
          </a:stretch>
        </p:blipFill>
        <p:spPr>
          <a:xfrm>
            <a:off x="2382706" y="2406318"/>
            <a:ext cx="1303412" cy="1325885"/>
          </a:xfrm>
          <a:prstGeom prst="rect">
            <a:avLst/>
          </a:prstGeom>
        </p:spPr>
      </p:pic>
      <p:pic>
        <p:nvPicPr>
          <p:cNvPr id="2050" name="Picture 2" descr="facebook-icon-preview-1 – De Danske Garderforeninger">
            <a:extLst>
              <a:ext uri="{FF2B5EF4-FFF2-40B4-BE49-F238E27FC236}">
                <a16:creationId xmlns:a16="http://schemas.microsoft.com/office/drawing/2014/main" id="{CECFC3DD-DECF-42CA-B8C6-5FB77451C6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956" y="1683199"/>
            <a:ext cx="955689" cy="955689"/>
          </a:xfrm>
          <a:prstGeom prst="rect">
            <a:avLst/>
          </a:prstGeom>
          <a:noFill/>
          <a:extLst>
            <a:ext uri="{909E8E84-426E-40DD-AFC4-6F175D3DCCD1}">
              <a14:hiddenFill xmlns:a14="http://schemas.microsoft.com/office/drawing/2010/main">
                <a:solidFill>
                  <a:srgbClr val="FFFFFF"/>
                </a:solidFill>
              </a14:hiddenFill>
            </a:ext>
          </a:extLst>
        </p:spPr>
      </p:pic>
      <p:sp>
        <p:nvSpPr>
          <p:cNvPr id="16" name="Tekstfelt 15">
            <a:extLst>
              <a:ext uri="{FF2B5EF4-FFF2-40B4-BE49-F238E27FC236}">
                <a16:creationId xmlns:a16="http://schemas.microsoft.com/office/drawing/2014/main" id="{E3ABEBD7-5397-0E4D-8269-E4B2E5322A41}"/>
              </a:ext>
            </a:extLst>
          </p:cNvPr>
          <p:cNvSpPr txBox="1"/>
          <p:nvPr/>
        </p:nvSpPr>
        <p:spPr>
          <a:xfrm flipH="1">
            <a:off x="1702718" y="6650086"/>
            <a:ext cx="1956202" cy="123111"/>
          </a:xfrm>
          <a:prstGeom prst="rect">
            <a:avLst/>
          </a:prstGeom>
          <a:solidFill>
            <a:srgbClr val="008737"/>
          </a:solidFill>
        </p:spPr>
        <p:txBody>
          <a:bodyPr wrap="square" lIns="0" tIns="0" rIns="0" bIns="0" rtlCol="0">
            <a:spAutoFit/>
          </a:bodyPr>
          <a:lstStyle/>
          <a:p>
            <a:pPr algn="l">
              <a:spcBef>
                <a:spcPts val="432"/>
              </a:spcBef>
            </a:pPr>
            <a:r>
              <a:rPr lang="da-DK" sz="800" b="1" dirty="0">
                <a:solidFill>
                  <a:schemeClr val="bg1"/>
                </a:solidFill>
                <a:latin typeface="+mn-lt"/>
              </a:rPr>
              <a:t>DTU </a:t>
            </a:r>
            <a:r>
              <a:rPr lang="da-DK" sz="800" b="1" dirty="0" err="1">
                <a:solidFill>
                  <a:schemeClr val="bg1"/>
                </a:solidFill>
                <a:latin typeface="+mn-lt"/>
              </a:rPr>
              <a:t>Career</a:t>
            </a:r>
            <a:r>
              <a:rPr lang="da-DK" sz="800" b="1" dirty="0">
                <a:solidFill>
                  <a:schemeClr val="bg1"/>
                </a:solidFill>
                <a:latin typeface="+mn-lt"/>
              </a:rPr>
              <a:t> Centre</a:t>
            </a:r>
          </a:p>
        </p:txBody>
      </p:sp>
      <p:pic>
        <p:nvPicPr>
          <p:cNvPr id="3" name="Billede 2">
            <a:extLst>
              <a:ext uri="{FF2B5EF4-FFF2-40B4-BE49-F238E27FC236}">
                <a16:creationId xmlns:a16="http://schemas.microsoft.com/office/drawing/2014/main" id="{7180756B-38BF-4A47-BA56-EC3C09E6917D}"/>
              </a:ext>
            </a:extLst>
          </p:cNvPr>
          <p:cNvPicPr>
            <a:picLocks noChangeAspect="1"/>
          </p:cNvPicPr>
          <p:nvPr/>
        </p:nvPicPr>
        <p:blipFill>
          <a:blip r:embed="rId6"/>
          <a:stretch>
            <a:fillRect/>
          </a:stretch>
        </p:blipFill>
        <p:spPr>
          <a:xfrm>
            <a:off x="685947" y="4626359"/>
            <a:ext cx="2651549" cy="832760"/>
          </a:xfrm>
          <a:prstGeom prst="rect">
            <a:avLst/>
          </a:prstGeom>
        </p:spPr>
      </p:pic>
      <p:pic>
        <p:nvPicPr>
          <p:cNvPr id="4" name="Picture 3"/>
          <p:cNvPicPr>
            <a:picLocks noChangeAspect="1"/>
          </p:cNvPicPr>
          <p:nvPr/>
        </p:nvPicPr>
        <p:blipFill>
          <a:blip r:embed="rId7"/>
          <a:stretch>
            <a:fillRect/>
          </a:stretch>
        </p:blipFill>
        <p:spPr>
          <a:xfrm>
            <a:off x="4200730" y="2657110"/>
            <a:ext cx="2357167" cy="3119183"/>
          </a:xfrm>
          <a:prstGeom prst="rect">
            <a:avLst/>
          </a:prstGeom>
        </p:spPr>
      </p:pic>
      <p:sp>
        <p:nvSpPr>
          <p:cNvPr id="17" name="TextBox 16"/>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pic>
        <p:nvPicPr>
          <p:cNvPr id="11" name="Picture 10">
            <a:extLst>
              <a:ext uri="{FF2B5EF4-FFF2-40B4-BE49-F238E27FC236}">
                <a16:creationId xmlns:a16="http://schemas.microsoft.com/office/drawing/2014/main" id="{6C49CA62-F6C5-2CD6-2D29-03F50756E530}"/>
              </a:ext>
            </a:extLst>
          </p:cNvPr>
          <p:cNvPicPr>
            <a:picLocks noChangeAspect="1"/>
          </p:cNvPicPr>
          <p:nvPr/>
        </p:nvPicPr>
        <p:blipFill>
          <a:blip r:embed="rId8"/>
          <a:stretch>
            <a:fillRect/>
          </a:stretch>
        </p:blipFill>
        <p:spPr>
          <a:xfrm>
            <a:off x="7799811" y="2161043"/>
            <a:ext cx="1301595" cy="1295038"/>
          </a:xfrm>
          <a:prstGeom prst="rect">
            <a:avLst/>
          </a:prstGeom>
        </p:spPr>
      </p:pic>
    </p:spTree>
    <p:extLst>
      <p:ext uri="{BB962C8B-B14F-4D97-AF65-F5344CB8AC3E}">
        <p14:creationId xmlns:p14="http://schemas.microsoft.com/office/powerpoint/2010/main" val="73591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a:xfrm>
            <a:off x="1054646" y="1054642"/>
            <a:ext cx="11966028" cy="1600260"/>
          </a:xfrm>
        </p:spPr>
        <p:txBody>
          <a:bodyPr/>
          <a:lstStyle/>
          <a:p>
            <a:r>
              <a:rPr lang="da-DK" sz="5400" dirty="0"/>
              <a:t>Tak for i dag! </a:t>
            </a:r>
            <a:br>
              <a:rPr lang="en-US" sz="5400" dirty="0"/>
            </a:br>
            <a:r>
              <a:rPr lang="da-DK" sz="5400" dirty="0"/>
              <a:t>Hold dig opdateret</a:t>
            </a:r>
            <a:endParaRPr lang="da-DK" dirty="0"/>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a:xfrm>
            <a:off x="1058687" y="2852936"/>
            <a:ext cx="10840028" cy="3026741"/>
          </a:xfrm>
        </p:spPr>
        <p:txBody>
          <a:bodyPr/>
          <a:lstStyle/>
          <a:p>
            <a:r>
              <a:rPr lang="en-US" dirty="0"/>
              <a:t>Find </a:t>
            </a:r>
            <a:r>
              <a:rPr lang="en-US" dirty="0" err="1"/>
              <a:t>stillinger</a:t>
            </a:r>
            <a:r>
              <a:rPr lang="en-US" dirty="0"/>
              <a:t> </a:t>
            </a:r>
            <a:r>
              <a:rPr lang="en-US" dirty="0" err="1"/>
              <a:t>på</a:t>
            </a:r>
            <a:r>
              <a:rPr lang="en-US" dirty="0"/>
              <a:t> </a:t>
            </a:r>
            <a:r>
              <a:rPr lang="en-US" dirty="0">
                <a:hlinkClick r:id="rId5">
                  <a:extLst>
                    <a:ext uri="{A12FA001-AC4F-418D-AE19-62706E023703}">
                      <ahyp:hlinkClr xmlns:ahyp="http://schemas.microsoft.com/office/drawing/2018/hyperlinkcolor" val="tx"/>
                    </a:ext>
                  </a:extLst>
                </a:hlinkClick>
              </a:rPr>
              <a:t>DTU Career Hub</a:t>
            </a:r>
            <a:r>
              <a:rPr lang="en-US" dirty="0"/>
              <a:t> </a:t>
            </a:r>
          </a:p>
          <a:p>
            <a:endParaRPr lang="en-US" dirty="0"/>
          </a:p>
          <a:p>
            <a:r>
              <a:rPr lang="en-US" dirty="0">
                <a:hlinkClick r:id="rId6">
                  <a:extLst>
                    <a:ext uri="{A12FA001-AC4F-418D-AE19-62706E023703}">
                      <ahyp:hlinkClr xmlns:ahyp="http://schemas.microsoft.com/office/drawing/2018/hyperlinkcolor" val="tx"/>
                    </a:ext>
                  </a:extLst>
                </a:hlinkClick>
              </a:rPr>
              <a:t>Engineer Your Career</a:t>
            </a:r>
            <a:r>
              <a:rPr lang="en-US" dirty="0"/>
              <a:t> </a:t>
            </a:r>
            <a:r>
              <a:rPr lang="en-US" dirty="0" err="1"/>
              <a:t>på</a:t>
            </a:r>
            <a:r>
              <a:rPr lang="en-US" dirty="0"/>
              <a:t> DTU Learn</a:t>
            </a:r>
          </a:p>
          <a:p>
            <a:endParaRPr lang="en-US" dirty="0"/>
          </a:p>
          <a:p>
            <a:r>
              <a:rPr lang="en-US" dirty="0"/>
              <a:t>DTU Inside: DTU </a:t>
            </a:r>
            <a:r>
              <a:rPr lang="en-US" dirty="0" err="1"/>
              <a:t>Karrierecenter</a:t>
            </a:r>
            <a:r>
              <a:rPr lang="en-US" dirty="0"/>
              <a:t> </a:t>
            </a:r>
            <a:r>
              <a:rPr lang="da-DK" dirty="0"/>
              <a:t>Mail: </a:t>
            </a:r>
            <a:r>
              <a:rPr lang="da-DK" dirty="0">
                <a:hlinkClick r:id="rId7">
                  <a:extLst>
                    <a:ext uri="{A12FA001-AC4F-418D-AE19-62706E023703}">
                      <ahyp:hlinkClr xmlns:ahyp="http://schemas.microsoft.com/office/drawing/2018/hyperlinkcolor" val="tx"/>
                    </a:ext>
                  </a:extLst>
                </a:hlinkClick>
              </a:rPr>
              <a:t>karriere@dtu.dk</a:t>
            </a:r>
            <a:endParaRPr lang="da-DK" dirty="0"/>
          </a:p>
        </p:txBody>
      </p:sp>
      <p:sp>
        <p:nvSpPr>
          <p:cNvPr id="2" name="Footer Placeholder 1">
            <a:extLst>
              <a:ext uri="{FF2B5EF4-FFF2-40B4-BE49-F238E27FC236}">
                <a16:creationId xmlns:a16="http://schemas.microsoft.com/office/drawing/2014/main" id="{A45995EB-10E4-4119-B468-5CD7D10A0933}"/>
              </a:ext>
            </a:extLst>
          </p:cNvPr>
          <p:cNvSpPr>
            <a:spLocks noGrp="1"/>
          </p:cNvSpPr>
          <p:nvPr>
            <p:ph type="ftr" sz="quarter" idx="16"/>
          </p:nvPr>
        </p:nvSpPr>
        <p:spPr/>
        <p:txBody>
          <a:bodyPr/>
          <a:lstStyle/>
          <a:p>
            <a:endParaRPr lang="da-DK" dirty="0"/>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p:txBody>
          <a:bodyPr/>
          <a:lstStyle/>
          <a:p>
            <a:fld id="{24C8C45C-947F-4981-8B3F-4F32E973C901}" type="slidenum">
              <a:rPr lang="da-DK" smtClean="0"/>
              <a:pPr/>
              <a:t>9</a:t>
            </a:fld>
            <a:endParaRPr lang="da-DK" dirty="0"/>
          </a:p>
        </p:txBody>
      </p:sp>
      <p:sp>
        <p:nvSpPr>
          <p:cNvPr id="6" name="Tekstfelt 5">
            <a:extLst>
              <a:ext uri="{FF2B5EF4-FFF2-40B4-BE49-F238E27FC236}">
                <a16:creationId xmlns:a16="http://schemas.microsoft.com/office/drawing/2014/main" id="{C3F354BF-B3A8-1348-A8CE-F89AC9FA5B4E}"/>
              </a:ext>
            </a:extLst>
          </p:cNvPr>
          <p:cNvSpPr txBox="1"/>
          <p:nvPr/>
        </p:nvSpPr>
        <p:spPr>
          <a:xfrm flipH="1">
            <a:off x="1702718" y="6650086"/>
            <a:ext cx="1956202" cy="123111"/>
          </a:xfrm>
          <a:prstGeom prst="rect">
            <a:avLst/>
          </a:prstGeom>
          <a:solidFill>
            <a:srgbClr val="008737"/>
          </a:solidFill>
        </p:spPr>
        <p:txBody>
          <a:bodyPr wrap="square" lIns="0" tIns="0" rIns="0" bIns="0" rtlCol="0">
            <a:spAutoFit/>
          </a:bodyPr>
          <a:lstStyle/>
          <a:p>
            <a:pPr algn="l">
              <a:spcBef>
                <a:spcPts val="432"/>
              </a:spcBef>
            </a:pPr>
            <a:r>
              <a:rPr lang="da-DK" sz="800" b="1" dirty="0">
                <a:solidFill>
                  <a:schemeClr val="bg1"/>
                </a:solidFill>
                <a:latin typeface="+mn-lt"/>
              </a:rPr>
              <a:t>DTU </a:t>
            </a:r>
            <a:r>
              <a:rPr lang="da-DK" sz="800" b="1" dirty="0" err="1">
                <a:solidFill>
                  <a:schemeClr val="bg1"/>
                </a:solidFill>
                <a:latin typeface="+mn-lt"/>
              </a:rPr>
              <a:t>Career</a:t>
            </a:r>
            <a:r>
              <a:rPr lang="da-DK" sz="800" b="1" dirty="0">
                <a:solidFill>
                  <a:schemeClr val="bg1"/>
                </a:solidFill>
                <a:latin typeface="+mn-lt"/>
              </a:rPr>
              <a:t> Centre</a:t>
            </a:r>
          </a:p>
        </p:txBody>
      </p:sp>
      <p:sp>
        <p:nvSpPr>
          <p:cNvPr id="9" name="TextBox 8"/>
          <p:cNvSpPr txBox="1"/>
          <p:nvPr/>
        </p:nvSpPr>
        <p:spPr>
          <a:xfrm>
            <a:off x="622598" y="6656181"/>
            <a:ext cx="864096" cy="107722"/>
          </a:xfrm>
          <a:prstGeom prst="rect">
            <a:avLst/>
          </a:prstGeom>
          <a:solidFill>
            <a:srgbClr val="008737"/>
          </a:solidFill>
        </p:spPr>
        <p:txBody>
          <a:bodyPr wrap="square" lIns="0" tIns="0" rIns="0" bIns="0" rtlCol="0">
            <a:spAutoFit/>
          </a:bodyPr>
          <a:lstStyle/>
          <a:p>
            <a:pPr algn="l">
              <a:spcBef>
                <a:spcPts val="432"/>
              </a:spcBef>
            </a:pPr>
            <a:endParaRPr lang="da-DK" sz="700" b="1" dirty="0">
              <a:solidFill>
                <a:schemeClr val="bg1"/>
              </a:solidFill>
              <a:latin typeface="+mn-lt"/>
            </a:endParaRPr>
          </a:p>
        </p:txBody>
      </p:sp>
      <p:cxnSp>
        <p:nvCxnSpPr>
          <p:cNvPr id="10" name="Straight Arrow Connector 9"/>
          <p:cNvCxnSpPr/>
          <p:nvPr/>
        </p:nvCxnSpPr>
        <p:spPr bwMode="auto">
          <a:xfrm flipV="1">
            <a:off x="6959302" y="2654902"/>
            <a:ext cx="576064" cy="440930"/>
          </a:xfrm>
          <a:prstGeom prst="straightConnector1">
            <a:avLst/>
          </a:prstGeom>
          <a:solidFill>
            <a:schemeClr val="accent1"/>
          </a:solidFill>
          <a:ln w="76200"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7" descr="A qr code with a letter b&#10;&#10;Description automatically generated">
            <a:extLst>
              <a:ext uri="{FF2B5EF4-FFF2-40B4-BE49-F238E27FC236}">
                <a16:creationId xmlns:a16="http://schemas.microsoft.com/office/drawing/2014/main" id="{601644F5-7019-CC88-3CE8-5FB0C3D77834}"/>
              </a:ext>
            </a:extLst>
          </p:cNvPr>
          <p:cNvPicPr>
            <a:picLocks noChangeAspect="1"/>
          </p:cNvPicPr>
          <p:nvPr/>
        </p:nvPicPr>
        <p:blipFill rotWithShape="1">
          <a:blip r:embed="rId8">
            <a:extLst>
              <a:ext uri="{28A0092B-C50C-407E-A947-70E740481C1C}">
                <a14:useLocalDpi xmlns:a14="http://schemas.microsoft.com/office/drawing/2010/main" val="0"/>
              </a:ext>
            </a:extLst>
          </a:blip>
          <a:srcRect l="6050" t="5880" r="5422" b="5591"/>
          <a:stretch/>
        </p:blipFill>
        <p:spPr>
          <a:xfrm>
            <a:off x="7679381" y="476671"/>
            <a:ext cx="4104457" cy="4104457"/>
          </a:xfrm>
          <a:prstGeom prst="rect">
            <a:avLst/>
          </a:prstGeom>
        </p:spPr>
      </p:pic>
    </p:spTree>
    <p:custDataLst>
      <p:custData r:id="rId1"/>
      <p:custData r:id="rId2"/>
    </p:custDataLst>
    <p:extLst>
      <p:ext uri="{BB962C8B-B14F-4D97-AF65-F5344CB8AC3E}">
        <p14:creationId xmlns:p14="http://schemas.microsoft.com/office/powerpoint/2010/main" val="3047099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ags/tag2.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ags/tag5.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8737"/>
        </a:solidFill>
        <a:ln w="9525" cap="flat" cmpd="sng" algn="ctr">
          <a:solidFill>
            <a:srgbClr val="008737"/>
          </a:solidFill>
          <a:prstDash val="solid"/>
          <a:miter lim="800000"/>
          <a:headEnd type="none" w="med" len="med"/>
          <a:tailEnd type="none" w="med" len="med"/>
        </a:ln>
        <a:effectLst/>
      </a:spPr>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1 DTU Template.potx" id="{DCBB0D47-5BC6-435C-9126-D3D343B0B928}" vid="{2DC669D5-2566-4482-AB47-A5699F5A435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TemplateConfiguration><![CDATA[{"elementsMetadata":[{"type":"shape","id":"8cbbfefd-9fd9-4422-9655-0a7d03693893","elementConfiguration":{"binding":"UserProfile.Offices.Workarea_{{DocumentLanguage}}","disableUpdates":false,"type":"text"}},{"type":"shape","id":"945ab763-5c26-44d9-ae0f-8e7540d693e6","elementConfiguration":{"format":"{{DateFormats.GeneralDate}}","binding":"Form.Date","disableUpdates":false,"type":"date"}},{"type":"shape","id":"660d3837-507a-4a50-91fe-5f1fa66dcc8d","elementConfiguration":{"binding":"Form.PresentationTitle","disableUpdates":false,"type":"text"}}],"transformationConfigurations":[{"language":"{{DocumentLanguage}}","disableUpdates":false,"type":"proofingLanguage"}],"templateName":"","templateDescription":"","enableDocumentContentUpdater":true,"version":"1.2"}]]></TemplafyTemplateConfiguration>
</file>

<file path=customXml/item2.xml><?xml version="1.0" encoding="utf-8"?>
<TemplafyFormConfiguration><![CDATA[{"formFields":[{"required":false,"helpTexts":{"prefix":"","postfix":""},"spacing":{},"type":"datePicker","name":"Date","label":"Date","fullyQualifiedName":"Date"},{"required":false,"placeholder":"","lines":0,"helpTexts":{"prefix":"","postfix":""},"spacing":{},"type":"textBox","name":"PresentationTitle","label":"Presentation title","fullyQualifiedName":"PresentationTitle"}],"formDataEntries":[{"name":"Date","value":"JZQJT0K3u/+GVXhAogERgQ=="}]}]]></TemplafyFormConfiguration>
</file>

<file path=customXml/item3.xml><?xml version="1.0" encoding="utf-8"?>
<TemplafyTemplateConfiguration><![CDATA[{"elementsMetadata":[{"type":"shape","id":"c5811bf8-ccc8-4423-b408-49ce7d938f58","elementConfiguration":{"binding":"UserProfile.Offices.Workarea_{{DocumentLanguage}}","disableUpdates":false,"type":"text"}},{"type":"shape","id":"1eda3a9c-8762-49ff-89fd-be4cacc0e791","elementConfiguration":{"format":"{{DateFormats.GeneralDate}}","binding":"Form.Date","disableUpdates":false,"type":"date"}},{"type":"shape","id":"1e07102d-0e0a-45e5-b819-21715610b72c","elementConfiguration":{"binding":"Form.PresentationTitle","disableUpdates":false,"type":"text"}}],"transformationConfigurations":[{"language":"{{DocumentLanguage}}","disableUpdates":false,"type":"proofingLanguage"}],"templateName":"DTU Template 16_9 - Bright green","templateDescription":"","enableDocumentContentUpdater":true,"version":"1.2"}]]></TemplafyTemplate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Props1.xml><?xml version="1.0" encoding="utf-8"?>
<ds:datastoreItem xmlns:ds="http://schemas.openxmlformats.org/officeDocument/2006/customXml" ds:itemID="{1334258C-C3E7-4029-A615-C886A240FB15}">
  <ds:schemaRefs/>
</ds:datastoreItem>
</file>

<file path=customXml/itemProps2.xml><?xml version="1.0" encoding="utf-8"?>
<ds:datastoreItem xmlns:ds="http://schemas.openxmlformats.org/officeDocument/2006/customXml" ds:itemID="{ABF51F55-B004-46D7-A679-5A180B2299D4}">
  <ds:schemaRefs/>
</ds:datastoreItem>
</file>

<file path=customXml/itemProps3.xml><?xml version="1.0" encoding="utf-8"?>
<ds:datastoreItem xmlns:ds="http://schemas.openxmlformats.org/officeDocument/2006/customXml" ds:itemID="{4EBC9E8A-9325-4533-A1EC-E9F253006C21}">
  <ds:schemaRefs/>
</ds:datastoreItem>
</file>

<file path=customXml/itemProps4.xml><?xml version="1.0" encoding="utf-8"?>
<ds:datastoreItem xmlns:ds="http://schemas.openxmlformats.org/officeDocument/2006/customXml" ds:itemID="{537A5CDE-F91B-483D-8EE7-0D275F273140}">
  <ds:schemaRefs/>
</ds:datastoreItem>
</file>

<file path=customXml/itemProps5.xml><?xml version="1.0" encoding="utf-8"?>
<ds:datastoreItem xmlns:ds="http://schemas.openxmlformats.org/officeDocument/2006/customXml" ds:itemID="{1F030609-DB37-41DD-8400-F85FBB76A3D8}">
  <ds:schemaRefs/>
</ds:datastoreItem>
</file>

<file path=customXml/itemProps6.xml><?xml version="1.0" encoding="utf-8"?>
<ds:datastoreItem xmlns:ds="http://schemas.openxmlformats.org/officeDocument/2006/customXml" ds:itemID="{E7235E32-C044-45B4-B467-C0EEB8B45C7F}">
  <ds:schemaRefs/>
</ds:datastoreItem>
</file>

<file path=docProps/app.xml><?xml version="1.0" encoding="utf-8"?>
<Properties xmlns="http://schemas.openxmlformats.org/officeDocument/2006/extended-properties" xmlns:vt="http://schemas.openxmlformats.org/officeDocument/2006/docPropsVTypes">
  <Template>1 DTU Template</Template>
  <TotalTime>1673</TotalTime>
  <Words>811</Words>
  <Application>Microsoft Office PowerPoint</Application>
  <PresentationFormat>Custom</PresentationFormat>
  <Paragraphs>126</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Blank</vt:lpstr>
      <vt:lpstr>DTU Karrierecenter</vt:lpstr>
      <vt:lpstr>PowerPoint Presentation</vt:lpstr>
      <vt:lpstr>Tilbud til praktiksøgende</vt:lpstr>
      <vt:lpstr>DTU Career Hub</vt:lpstr>
      <vt:lpstr>Engineer Your Career på DTU Learn</vt:lpstr>
      <vt:lpstr>Hvilke kompetencer kan du tilbyde praktikstedet</vt:lpstr>
      <vt:lpstr>CV og ansøgning: De overordnede forskelle</vt:lpstr>
      <vt:lpstr>Hvor finder jeg et praktikopslag?</vt:lpstr>
      <vt:lpstr>Tak for i dag!  Hold dig opdateret</vt:lpstr>
    </vt:vector>
  </TitlesOfParts>
  <Company>DTU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DTU</dc:creator>
  <cp:lastModifiedBy>Mikkel Thorup Pedersen</cp:lastModifiedBy>
  <cp:revision>139</cp:revision>
  <dcterms:created xsi:type="dcterms:W3CDTF">2017-07-31T08:31:56Z</dcterms:created>
  <dcterms:modified xsi:type="dcterms:W3CDTF">2025-08-26T09:35:53Z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dIsCodeFreeTemplate">
    <vt:lpwstr>True</vt:lpwstr>
  </property>
  <property fmtid="{D5CDD505-2E9C-101B-9397-08002B2CF9AE}" pid="3" name="TemplafyTimeStamp">
    <vt:lpwstr>2019-06-10T12:55:42.8581309Z</vt:lpwstr>
  </property>
  <property fmtid="{D5CDD505-2E9C-101B-9397-08002B2CF9AE}" pid="4" name="TemplafyTenantId">
    <vt:lpwstr>dtu</vt:lpwstr>
  </property>
  <property fmtid="{D5CDD505-2E9C-101B-9397-08002B2CF9AE}" pid="5" name="TemplafyTemplateId">
    <vt:lpwstr>636964369962321026</vt:lpwstr>
  </property>
  <property fmtid="{D5CDD505-2E9C-101B-9397-08002B2CF9AE}" pid="6" name="TemplafyUserProfileId">
    <vt:lpwstr>638054867426969173</vt:lpwstr>
  </property>
  <property fmtid="{D5CDD505-2E9C-101B-9397-08002B2CF9AE}" pid="7" name="TemplafyLanguageCode">
    <vt:lpwstr>da-DK</vt:lpwstr>
  </property>
</Properties>
</file>