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30"/>
  </p:notesMasterIdLst>
  <p:handoutMasterIdLst>
    <p:handoutMasterId r:id="rId31"/>
  </p:handoutMasterIdLst>
  <p:sldIdLst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4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2" r:id="rId28"/>
    <p:sldId id="283" r:id="rId29"/>
  </p:sldIdLst>
  <p:sldSz cx="12190413" cy="6858000"/>
  <p:notesSz cx="6858000" cy="9144000"/>
  <p:custDataLst>
    <p:tags r:id="rId3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94" d="100"/>
          <a:sy n="94" d="100"/>
        </p:scale>
        <p:origin x="624" y="3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C802D1-AFFE-4ADE-9380-2E92986BA68C}" type="slidenum">
              <a:rPr lang="en-GB" altLang="da-DK" sz="1200" smtClean="0">
                <a:latin typeface="Times New Roman" panose="02020603050405020304" pitchFamily="18" charset="0"/>
              </a:rPr>
              <a:pPr/>
              <a:t>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099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33A45B-A1CD-441B-A308-545B29157CE3}" type="slidenum">
              <a:rPr lang="en-GB" altLang="da-DK" sz="1200" smtClean="0">
                <a:latin typeface="Times New Roman" panose="02020603050405020304" pitchFamily="18" charset="0"/>
              </a:rPr>
              <a:pPr/>
              <a:t>11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867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9018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1000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F8C5E-E992-4B6E-B953-D1F9A2B28DF4}" type="slidenum">
              <a:rPr lang="en-GB" altLang="da-DK" sz="1200" smtClean="0">
                <a:latin typeface="Times New Roman" panose="02020603050405020304" pitchFamily="18" charset="0"/>
              </a:rPr>
              <a:pPr/>
              <a:t>15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71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9573C-4E20-4041-981C-A3DC24C13486}" type="slidenum">
              <a:rPr lang="en-GB" altLang="da-DK" sz="1200" smtClean="0">
                <a:latin typeface="Times New Roman" panose="02020603050405020304" pitchFamily="18" charset="0"/>
              </a:rPr>
              <a:pPr/>
              <a:t>16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6734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40894-71ED-43AB-B3B3-0F6279B38743}" type="slidenum">
              <a:rPr lang="en-GB" altLang="da-DK" sz="1200" smtClean="0">
                <a:latin typeface="Times New Roman" panose="02020603050405020304" pitchFamily="18" charset="0"/>
              </a:rPr>
              <a:pPr/>
              <a:t>17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6425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775C8F-9E9E-44FD-8E95-A10985BA6BB6}" type="slidenum">
              <a:rPr lang="en-GB" altLang="da-DK" sz="1200" smtClean="0">
                <a:latin typeface="Times New Roman" panose="02020603050405020304" pitchFamily="18" charset="0"/>
              </a:rPr>
              <a:pPr/>
              <a:t>18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7322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E88E4-DD8D-40FE-9677-B036DA8EC321}" type="slidenum">
              <a:rPr lang="en-GB" altLang="da-DK" sz="1200" smtClean="0">
                <a:latin typeface="Times New Roman" panose="02020603050405020304" pitchFamily="18" charset="0"/>
              </a:rPr>
              <a:pPr/>
              <a:t>19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8349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7CFDA-F8EF-46AF-A53D-002FE798856C}" type="slidenum">
              <a:rPr lang="en-GB" altLang="da-DK" sz="1200" smtClean="0">
                <a:latin typeface="Times New Roman" panose="02020603050405020304" pitchFamily="18" charset="0"/>
              </a:rPr>
              <a:pPr/>
              <a:t>20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037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F9C8-A73E-4DC4-94A9-159BCD9FCD8A}" type="slidenum">
              <a:rPr lang="en-GB" altLang="da-DK" sz="1200" smtClean="0">
                <a:latin typeface="Times New Roman" panose="02020603050405020304" pitchFamily="18" charset="0"/>
              </a:rPr>
              <a:pPr/>
              <a:t>21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44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9C346-C3BF-44E9-864C-F66B175649DE}" type="slidenum">
              <a:rPr lang="en-GB" altLang="da-DK" sz="1200" smtClean="0">
                <a:latin typeface="Times New Roman" panose="02020603050405020304" pitchFamily="18" charset="0"/>
              </a:rPr>
              <a:pPr/>
              <a:t>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883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4A174-A1D1-4985-892B-CD2301A041D7}" type="slidenum">
              <a:rPr lang="en-GB" altLang="da-DK" sz="1200" smtClean="0">
                <a:latin typeface="Times New Roman" panose="02020603050405020304" pitchFamily="18" charset="0"/>
              </a:rPr>
              <a:pPr/>
              <a:t>22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0054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DE890-8793-46FE-B6CD-4BC211EA570C}" type="slidenum">
              <a:rPr lang="en-GB" altLang="da-DK" sz="1200" smtClean="0">
                <a:latin typeface="Times New Roman" panose="02020603050405020304" pitchFamily="18" charset="0"/>
              </a:rPr>
              <a:pPr/>
              <a:t>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820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40BD0-B53C-474D-92A2-D577AAC9EC47}" type="slidenum">
              <a:rPr lang="en-GB" altLang="da-DK" sz="1200" smtClean="0">
                <a:latin typeface="Times New Roman" panose="02020603050405020304" pitchFamily="18" charset="0"/>
              </a:rPr>
              <a:pPr/>
              <a:t>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45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B7EAB-15C3-4F25-8D0F-1B109A2577B1}" type="slidenum">
              <a:rPr lang="en-GB" altLang="da-DK" sz="1200" smtClean="0">
                <a:latin typeface="Times New Roman" panose="02020603050405020304" pitchFamily="18" charset="0"/>
              </a:rPr>
              <a:pPr/>
              <a:t>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8749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DE9C2-F08D-4153-84E1-81AD149E7C56}" type="slidenum">
              <a:rPr lang="en-GB" altLang="da-DK" sz="1200" smtClean="0">
                <a:latin typeface="Times New Roman" panose="02020603050405020304" pitchFamily="18" charset="0"/>
              </a:rPr>
              <a:pPr/>
              <a:t>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9320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CE1D-328C-4E2E-8F89-5430AB8A8C9F}" type="slidenum">
              <a:rPr lang="en-GB" altLang="da-DK" sz="1200" smtClean="0">
                <a:latin typeface="Times New Roman" panose="02020603050405020304" pitchFamily="18" charset="0"/>
              </a:rPr>
              <a:pPr/>
              <a:t>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024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94CF0-0318-48A4-BD95-26D17D603C2F}" type="slidenum">
              <a:rPr lang="en-GB" altLang="da-DK" sz="1200" smtClean="0">
                <a:latin typeface="Times New Roman" panose="02020603050405020304" pitchFamily="18" charset="0"/>
              </a:rPr>
              <a:pPr/>
              <a:t>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97650" cy="37131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34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F012C-EFA4-4F03-BD32-AD05E0604A03}" type="slidenum">
              <a:rPr lang="en-GB" altLang="da-DK" sz="1200" smtClean="0">
                <a:latin typeface="Times New Roman" panose="02020603050405020304" pitchFamily="18" charset="0"/>
              </a:rPr>
              <a:pPr/>
              <a:t>10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09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2391-341F-4A02-8ECD-1A1D221947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14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8294b11f-a46f-443d-a317-2b9c5a0e1715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Chemical Engineering</a:t>
            </a:r>
          </a:p>
        </p:txBody>
      </p:sp>
      <p:sp>
        <p:nvSpPr>
          <p:cNvPr id="7" name="text" descr="{&quot;templafy&quot;:{&quot;id&quot;:&quot;5bd0f719-d5ef-488b-8a85-67ab4bc5c17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ham@dtu.d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ab.dk/our-partn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joh@dtu.d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dtu.dk/uddannelse/diplom_kemi_prakt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jobteaser.com/en/recruiter_account/sign_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a-DK" sz="4000" dirty="0">
                <a:latin typeface="Arial" panose="020B0604020202020204" pitchFamily="34" charset="0"/>
              </a:rPr>
              <a:t>Søren Kiil (</a:t>
            </a:r>
            <a:r>
              <a:rPr lang="en-GB" altLang="da-DK" sz="4000" dirty="0" err="1">
                <a:latin typeface="Arial" panose="020B0604020202020204" pitchFamily="34" charset="0"/>
              </a:rPr>
              <a:t>praktikkoordinator</a:t>
            </a:r>
            <a:r>
              <a:rPr lang="en-GB" altLang="da-DK" sz="4000" dirty="0">
                <a:latin typeface="Arial" panose="020B0604020202020204" pitchFamily="34" charset="0"/>
              </a:rPr>
              <a:t>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Anne Helene Juul (administrator)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DTU </a:t>
            </a:r>
            <a:r>
              <a:rPr lang="en-GB" altLang="da-DK" sz="4000" dirty="0" err="1">
                <a:latin typeface="Arial" panose="020B0604020202020204" pitchFamily="34" charset="0"/>
              </a:rPr>
              <a:t>Kemiteknik</a:t>
            </a:r>
            <a:br>
              <a:rPr lang="en-GB" altLang="da-DK" sz="4000" dirty="0">
                <a:latin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da-DK" sz="5400" b="1" dirty="0" err="1">
                <a:latin typeface="Arial" panose="020B0604020202020204" pitchFamily="34" charset="0"/>
              </a:rPr>
              <a:t>Ingeniørpraktik</a:t>
            </a:r>
            <a:r>
              <a:rPr lang="en-GB" altLang="da-DK" sz="5400" b="1" dirty="0">
                <a:latin typeface="Arial" panose="020B0604020202020204" pitchFamily="34" charset="0"/>
              </a:rPr>
              <a:t>, </a:t>
            </a:r>
            <a:r>
              <a:rPr lang="en-GB" altLang="da-DK" sz="5400" b="1" dirty="0" err="1">
                <a:latin typeface="Arial" panose="020B0604020202020204" pitchFamily="34" charset="0"/>
              </a:rPr>
              <a:t>Diplom</a:t>
            </a:r>
            <a:r>
              <a:rPr lang="en-GB" altLang="da-DK" sz="5400" b="1" dirty="0">
                <a:latin typeface="Arial" panose="020B0604020202020204" pitchFamily="34" charset="0"/>
              </a:rPr>
              <a:t> K </a:t>
            </a:r>
          </a:p>
          <a:p>
            <a:pPr algn="ctr">
              <a:spcBef>
                <a:spcPct val="0"/>
              </a:spcBef>
            </a:pPr>
            <a:r>
              <a:rPr lang="en-GB" altLang="da-DK" sz="5400" b="1" dirty="0">
                <a:latin typeface="Arial" panose="020B0604020202020204" pitchFamily="34" charset="0"/>
              </a:rPr>
              <a:t>(30 point, 20 </a:t>
            </a:r>
            <a:r>
              <a:rPr lang="en-GB" altLang="da-DK" sz="5400" b="1" dirty="0" err="1">
                <a:latin typeface="Arial" panose="020B0604020202020204" pitchFamily="34" charset="0"/>
              </a:rPr>
              <a:t>uger</a:t>
            </a:r>
            <a:r>
              <a:rPr lang="en-GB" altLang="da-DK" sz="5400" b="1" dirty="0">
                <a:latin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Søren Ki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332346"/>
            <a:ext cx="1152128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e Helene Ju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3350814"/>
            <a:ext cx="1134273" cy="15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74726" y="433966"/>
            <a:ext cx="7648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Legater til udlandsophold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47057" y="1196976"/>
            <a:ext cx="911473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u="sng" dirty="0">
                <a:latin typeface="Arial" panose="020B0604020202020204" pitchFamily="34" charset="0"/>
              </a:rPr>
              <a:t>Transport, logi og mad</a:t>
            </a: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Til udlandspraktik kan der søges Erasmus rejsestipendium fra DTU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(kontakt International studievejledning i bygning 101)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Derudover kan søges tilskud fra private fonde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For praktik i Danmark gives der ikke tilskud fra DTU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private fonde (SU eller vederlag skal anvendes)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I udlandet stiller praktikværten ofte logi til rådighed,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hjælper med at skaffe billigt logi. Ligeså med mad,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der ofte kan fås billigt i stedets kantine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 samme muligheder er ofte mere begrænsede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herhjemme (bortset fra kantine)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63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42678" y="419805"/>
            <a:ext cx="4594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Udlandspraktik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7428" y="1246030"/>
            <a:ext cx="102546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Se gode råd om søgning af praktikplads på hjemmesiden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solidFill>
                  <a:schemeClr val="tx2"/>
                </a:solidFill>
                <a:latin typeface="Arial" panose="020B0604020202020204" pitchFamily="34" charset="0"/>
              </a:rPr>
              <a:t>	- </a:t>
            </a:r>
            <a:r>
              <a:rPr lang="da-DK" altLang="da-DK" sz="2400" b="1" dirty="0">
                <a:latin typeface="Arial" panose="020B0604020202020204" pitchFamily="34" charset="0"/>
              </a:rPr>
              <a:t>Blanketter på engelsk som beskriver praktikken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</a:t>
            </a:r>
            <a:r>
              <a:rPr lang="da-DK" altLang="da-DK" sz="2400" b="1" dirty="0" err="1">
                <a:latin typeface="Arial" panose="020B0604020202020204" pitchFamily="34" charset="0"/>
              </a:rPr>
              <a:t>DTUs</a:t>
            </a:r>
            <a:r>
              <a:rPr lang="da-DK" altLang="da-DK" sz="2400" b="1" dirty="0">
                <a:latin typeface="Arial" panose="020B0604020202020204" pitchFamily="34" charset="0"/>
              </a:rPr>
              <a:t> sider om praktik i udlandet: studyabroad.dtu.dk/praktik</a:t>
            </a: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Kontakt: Laura Hammersmidt (</a:t>
            </a:r>
            <a:r>
              <a:rPr lang="da-DK" altLang="da-DK" sz="2400" b="1" dirty="0">
                <a:latin typeface="Arial" panose="020B0604020202020204" pitchFamily="34" charset="0"/>
                <a:hlinkClick r:id="rId3"/>
              </a:rPr>
              <a:t>laham@dtu.dk</a:t>
            </a:r>
            <a:r>
              <a:rPr lang="da-DK" altLang="da-DK" sz="2400" b="1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DTU har Erasmus-programmer med EU støtte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Vejledni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6" y="4292051"/>
            <a:ext cx="424847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yabroad.dtu.dk/-/media/Subsites/Study_Abroad/700/Polyu_HK_fall_2016_edit.ashx?h=350&amp;la=da&amp;mw=700&amp;w=700&amp;hash=21CC61A4B2B16B2405D26DF58FFCBF1B99C4B9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4292051"/>
            <a:ext cx="396044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38" y="472922"/>
            <a:ext cx="10873208" cy="972716"/>
          </a:xfrm>
        </p:spPr>
        <p:txBody>
          <a:bodyPr/>
          <a:lstStyle/>
          <a:p>
            <a:r>
              <a:rPr lang="da-DK" dirty="0"/>
              <a:t>Etablering af Residential College for universitetsstuderende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4606" y="1988840"/>
            <a:ext cx="6631711" cy="3738824"/>
          </a:xfrm>
        </p:spPr>
        <p:txBody>
          <a:bodyPr/>
          <a:lstStyle/>
          <a:p>
            <a:pPr marL="285750" lvl="1" indent="-285750" defTabSz="1167524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kern="1200" dirty="0"/>
              <a:t>Der etableres et kollegie i tilknytning til </a:t>
            </a:r>
            <a:r>
              <a:rPr lang="da-DK" dirty="0"/>
              <a:t>et udvalgt geografisk område, hvor der er mangel på højtuddannet arbejdskraft til lokalområdets virksomheder</a:t>
            </a:r>
            <a:endParaRPr lang="da-DK" kern="1200" dirty="0"/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De studerende tilbydes fri bolig på kollegiet</a:t>
            </a:r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DTU har nu et i SKIVE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2204864"/>
            <a:ext cx="4634679" cy="3090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805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7244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University</a:t>
            </a: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 college Skive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847146"/>
            <a:ext cx="102971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Virksomheder: </a:t>
            </a:r>
            <a:r>
              <a:rPr lang="da-DK" altLang="da-DK" sz="2000" dirty="0">
                <a:latin typeface="Arial" panose="020B0604020202020204" pitchFamily="34" charset="0"/>
                <a:hlinkClick r:id="rId3"/>
              </a:rPr>
              <a:t>https://www.greenlab.dk/our-partners/</a:t>
            </a: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Derudover: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Thise Mejeri, Hancock Bryggeri,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 A/S, </a:t>
            </a:r>
            <a:r>
              <a:rPr lang="da-DK" altLang="da-DK" sz="2000" dirty="0" err="1">
                <a:latin typeface="Arial" panose="020B0604020202020204" pitchFamily="34" charset="0"/>
              </a:rPr>
              <a:t>Quantafuel</a:t>
            </a:r>
            <a:r>
              <a:rPr lang="da-DK" altLang="da-DK" sz="2000" dirty="0">
                <a:latin typeface="Arial" panose="020B0604020202020204" pitchFamily="34" charset="0"/>
              </a:rPr>
              <a:t>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Skive, Biogas, Danish Marine Protein, </a:t>
            </a:r>
            <a:r>
              <a:rPr lang="da-DK" altLang="da-DK" sz="2000" dirty="0" err="1">
                <a:latin typeface="Arial" panose="020B0604020202020204" pitchFamily="34" charset="0"/>
              </a:rPr>
              <a:t>BiomassProtein</a:t>
            </a: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718" y="3865116"/>
            <a:ext cx="84013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2000" dirty="0">
                <a:latin typeface="+mn-lt"/>
              </a:rPr>
              <a:t>DTU </a:t>
            </a:r>
            <a:r>
              <a:rPr lang="en-GB" sz="2000" dirty="0" err="1">
                <a:latin typeface="+mn-lt"/>
              </a:rPr>
              <a:t>kontakt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indtil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videre</a:t>
            </a:r>
            <a:r>
              <a:rPr lang="en-GB" sz="2000" dirty="0">
                <a:latin typeface="+mn-lt"/>
              </a:rPr>
              <a:t>: </a:t>
            </a:r>
            <a:r>
              <a:rPr lang="en-US" sz="2000" b="1" dirty="0"/>
              <a:t>Christina Boje Johannsen, </a:t>
            </a:r>
            <a:r>
              <a:rPr lang="en-US" sz="2000" dirty="0">
                <a:hlinkClick r:id="rId4"/>
              </a:rPr>
              <a:t>cjoh@dtu.dk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501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Forsikring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556792"/>
            <a:ext cx="102971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Praktikanten er under praktikophold i DK dækket 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virksomhedens lovpligtige arbejdsskadeforsikring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(står i praktikkontrakten)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Ved udlandsophold er det mere kompliceret 	(se hjemmesiden)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Ved udlandsophold skal man altid tegne en syge-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hjemtransportforsikring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Husk evt. også visum</a:t>
            </a:r>
          </a:p>
        </p:txBody>
      </p:sp>
    </p:spTree>
    <p:extLst>
      <p:ext uri="{BB962C8B-B14F-4D97-AF65-F5344CB8AC3E}">
        <p14:creationId xmlns:p14="http://schemas.microsoft.com/office/powerpoint/2010/main" val="401980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42678" y="400373"/>
            <a:ext cx="8224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Vederlag under praktikken?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414686" y="1503524"/>
            <a:ext cx="43011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Fagforeningen, IDA, anbefaler: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486694" y="2183051"/>
            <a:ext cx="10297144" cy="2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8872" rIns="0" bIns="179331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“</a:t>
            </a:r>
            <a:r>
              <a:rPr lang="en-GB" altLang="da-DK" sz="2200" dirty="0" err="1">
                <a:latin typeface="Arial" panose="020B0604020202020204" pitchFamily="34" charset="0"/>
              </a:rPr>
              <a:t>Hovedreglen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at du </a:t>
            </a:r>
            <a:r>
              <a:rPr lang="en-GB" altLang="da-DK" sz="2200" dirty="0" err="1">
                <a:latin typeface="Arial" panose="020B0604020202020204" pitchFamily="34" charset="0"/>
              </a:rPr>
              <a:t>ikke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får</a:t>
            </a:r>
            <a:r>
              <a:rPr lang="en-GB" altLang="da-DK" sz="2200" dirty="0">
                <a:latin typeface="Arial" panose="020B0604020202020204" pitchFamily="34" charset="0"/>
              </a:rPr>
              <a:t> SU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praktikperioden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Udgangspunktet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at </a:t>
            </a:r>
            <a:r>
              <a:rPr lang="en-GB" altLang="da-DK" sz="2200" dirty="0" err="1">
                <a:latin typeface="Arial" panose="020B0604020202020204" pitchFamily="34" charset="0"/>
              </a:rPr>
              <a:t>praktikvirksomheden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skal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betale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løn</a:t>
            </a:r>
            <a:r>
              <a:rPr lang="en-GB" altLang="da-DK" sz="2200" dirty="0">
                <a:latin typeface="Arial" panose="020B0604020202020204" pitchFamily="34" charset="0"/>
              </a:rPr>
              <a:t>. IDA </a:t>
            </a:r>
            <a:r>
              <a:rPr lang="en-GB" altLang="da-DK" sz="2200" dirty="0" err="1">
                <a:latin typeface="Arial" panose="020B0604020202020204" pitchFamily="34" charset="0"/>
              </a:rPr>
              <a:t>og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Studierådet</a:t>
            </a:r>
            <a:r>
              <a:rPr lang="en-GB" altLang="da-DK" sz="2200" dirty="0">
                <a:latin typeface="Arial" panose="020B0604020202020204" pitchFamily="34" charset="0"/>
              </a:rPr>
              <a:t> for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 err="1">
                <a:latin typeface="Arial" panose="020B0604020202020204" pitchFamily="34" charset="0"/>
              </a:rPr>
              <a:t>ingeniørstuderende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Danmark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  </a:t>
            </a:r>
            <a:r>
              <a:rPr lang="en-GB" altLang="da-DK" sz="2200" dirty="0" err="1">
                <a:latin typeface="Arial" panose="020B0604020202020204" pitchFamily="34" charset="0"/>
              </a:rPr>
              <a:t>fastsat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mindsteløn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for </a:t>
            </a:r>
            <a:r>
              <a:rPr lang="en-GB" altLang="da-DK" sz="2200" dirty="0" err="1">
                <a:latin typeface="Arial" panose="020B0604020202020204" pitchFamily="34" charset="0"/>
              </a:rPr>
              <a:t>diplomingeniører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Lønnen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reguleres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én</a:t>
            </a:r>
            <a:r>
              <a:rPr lang="en-GB" altLang="da-DK" sz="2200" dirty="0">
                <a:latin typeface="Arial" panose="020B0604020202020204" pitchFamily="34" charset="0"/>
              </a:rPr>
              <a:t> gang om </a:t>
            </a:r>
            <a:r>
              <a:rPr lang="en-GB" altLang="da-DK" sz="2200" dirty="0" err="1">
                <a:latin typeface="Arial" panose="020B0604020202020204" pitchFamily="34" charset="0"/>
              </a:rPr>
              <a:t>året</a:t>
            </a:r>
            <a:r>
              <a:rPr lang="en-GB" altLang="da-DK" sz="2200" dirty="0">
                <a:latin typeface="Arial" panose="020B0604020202020204" pitchFamily="34" charset="0"/>
              </a:rPr>
              <a:t>.”</a:t>
            </a:r>
            <a:br>
              <a:rPr lang="en-GB" altLang="da-DK" sz="2200" dirty="0">
                <a:latin typeface="Arial" panose="020B0604020202020204" pitchFamily="34" charset="0"/>
              </a:rPr>
            </a:b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>
                <a:latin typeface="Arial" panose="020B0604020202020204" pitchFamily="34" charset="0"/>
              </a:rPr>
              <a:t>Pr. 1. </a:t>
            </a:r>
            <a:r>
              <a:rPr lang="en-GB" altLang="da-DK" sz="2200" b="1" dirty="0" err="1">
                <a:latin typeface="Arial" panose="020B0604020202020204" pitchFamily="34" charset="0"/>
              </a:rPr>
              <a:t>januar</a:t>
            </a:r>
            <a:r>
              <a:rPr lang="en-GB" altLang="da-DK" sz="2200" b="1" dirty="0">
                <a:latin typeface="Arial" panose="020B0604020202020204" pitchFamily="34" charset="0"/>
              </a:rPr>
              <a:t> 2025 er den </a:t>
            </a:r>
            <a:r>
              <a:rPr lang="en-GB" altLang="da-DK" sz="2200" b="1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praktikløn</a:t>
            </a:r>
            <a:r>
              <a:rPr lang="en-GB" altLang="da-DK" sz="2200" b="1" dirty="0">
                <a:latin typeface="Arial" panose="020B0604020202020204" pitchFamily="34" charset="0"/>
              </a:rPr>
              <a:t> 16 500 kr. 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b="1" dirty="0" err="1">
                <a:latin typeface="Arial" panose="020B0604020202020204" pitchFamily="34" charset="0"/>
              </a:rPr>
              <a:t>måneden</a:t>
            </a:r>
            <a:r>
              <a:rPr lang="en-GB" altLang="da-DK" sz="2200" b="1" dirty="0">
                <a:latin typeface="Arial" panose="020B0604020202020204" pitchFamily="34" charset="0"/>
              </a:rPr>
              <a:t> (</a:t>
            </a:r>
            <a:r>
              <a:rPr lang="en-GB" altLang="da-DK" sz="2200" b="1" dirty="0" err="1">
                <a:latin typeface="Arial" panose="020B0604020202020204" pitchFamily="34" charset="0"/>
              </a:rPr>
              <a:t>står</a:t>
            </a:r>
            <a:r>
              <a:rPr lang="en-GB" altLang="da-DK" sz="2200" b="1" dirty="0">
                <a:latin typeface="Arial" panose="020B0604020202020204" pitchFamily="34" charset="0"/>
              </a:rPr>
              <a:t> i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praktikkontrakten</a:t>
            </a:r>
            <a:r>
              <a:rPr lang="en-GB" altLang="da-DK" sz="2200" b="1" dirty="0">
                <a:latin typeface="Arial" panose="020B0604020202020204" pitchFamily="34" charset="0"/>
              </a:rPr>
              <a:t> under </a:t>
            </a:r>
            <a:r>
              <a:rPr lang="en-GB" altLang="da-DK" sz="2200" b="1" dirty="0" err="1">
                <a:latin typeface="Arial" panose="020B0604020202020204" pitchFamily="34" charset="0"/>
              </a:rPr>
              <a:t>lønfeltet</a:t>
            </a:r>
            <a:r>
              <a:rPr lang="en-GB" altLang="da-DK" sz="2200" b="1" dirty="0"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2389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02718" y="836712"/>
            <a:ext cx="7856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Begrundelser for vederlag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846734" y="1988840"/>
            <a:ext cx="8096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 opholdet kan indeholde noget rutinearbejde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 kan få løst opgaver er udgangspunktet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at praktikken er med et månedligt vederlag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Såfremt virksomheden ikke udbetaler vederlag kan 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få SU under opholdet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Kopi af ansættelseskontrakt skal sendes per mail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til su-praktikaftale@adm.dtu.dk</a:t>
            </a:r>
          </a:p>
        </p:txBody>
      </p:sp>
    </p:spTree>
    <p:extLst>
      <p:ext uri="{BB962C8B-B14F-4D97-AF65-F5344CB8AC3E}">
        <p14:creationId xmlns:p14="http://schemas.microsoft.com/office/powerpoint/2010/main" val="203833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67643" y="363539"/>
            <a:ext cx="467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Ulønnet praktik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198662" y="2060848"/>
            <a:ext cx="6447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Se slides fra SU kontoret på praktikhjemmesiden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98662" y="4725144"/>
            <a:ext cx="9001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76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02533" y="426165"/>
            <a:ext cx="8631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Identifikation af DTU vejleder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8702" y="1268760"/>
            <a:ext cx="858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Vejlederen findes hovedsagligt ud fra praktikopholdets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faglige indhold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Kemi (f.eks. analyser, organisk/uorganisk kemi, katalyse):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Susanne </a:t>
            </a:r>
            <a:r>
              <a:rPr lang="da-DK" altLang="da-DK" sz="2200" dirty="0" err="1">
                <a:latin typeface="Arial" panose="020B0604020202020204" pitchFamily="34" charset="0"/>
              </a:rPr>
              <a:t>Mosin</a:t>
            </a:r>
            <a:r>
              <a:rPr lang="da-DK" altLang="da-DK" sz="2200" dirty="0">
                <a:latin typeface="Arial" panose="020B0604020202020204" pitchFamily="34" charset="0"/>
              </a:rPr>
              <a:t> (DTU Kemi)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Bioteknologi (f.eks. fødevarer, enzymer, celler,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medicinalkemi)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Jan Martinussen (DTU </a:t>
            </a:r>
            <a:r>
              <a:rPr lang="da-DK" altLang="da-DK" sz="2200" dirty="0" err="1">
                <a:latin typeface="Arial" panose="020B0604020202020204" pitchFamily="34" charset="0"/>
              </a:rPr>
              <a:t>Bioengineering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      Anders Gorm Pedersen (DTU Bioinformatik)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Teknisk Kemi (f.eks. procesudvikling, produktdesign, olie,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forbrænding, reaktordesign, enhedsoperationer, polymerer)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Søren Kiil (DTU </a:t>
            </a:r>
            <a:r>
              <a:rPr lang="da-DK" altLang="da-DK" sz="2200" dirty="0" err="1">
                <a:latin typeface="Arial" panose="020B0604020202020204" pitchFamily="34" charset="0"/>
              </a:rPr>
              <a:t>Kemiteknik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416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58702" y="300831"/>
            <a:ext cx="4727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Rapporteringen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69341" y="1124744"/>
            <a:ext cx="93778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Dagbogen/journal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Virksomhedsrapport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om indhold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Hovedrapport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på hjemmeside under ”praktikvejledningen”)</a:t>
            </a:r>
          </a:p>
          <a:p>
            <a:pPr>
              <a:spcBef>
                <a:spcPct val="0"/>
              </a:spcBef>
            </a:pPr>
            <a:r>
              <a:rPr lang="da-DK" altLang="da-DK" sz="2200" i="1" dirty="0">
                <a:latin typeface="Arial" panose="020B0604020202020204" pitchFamily="34" charset="0"/>
              </a:rPr>
              <a:t>	Skemaet ”Tilbage fra praktikken – hvad fik du ud af det?”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Sprogligt skal rapporten være i orden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Aflevering (ved praktikperiodens afslutning)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(detaljer om rapportformat kan findes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Rettelse og godkendelse (6 uger efter sidste praktikdag)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Diskussion af rapporten med DTU-vejlederen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Bemærk at der skal afleveres både en virksomhedsrapport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en faglig hovedrapport (inkl. skema fra karrierecentret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”Tilbage fra praktikken – hvad fik du ud af det?”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Link til skemaet findes på praktikhjemmesiden under blanketter!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0630" y="833438"/>
            <a:ext cx="926921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Kursets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hjemmeside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400" b="1" dirty="0">
                <a:latin typeface="Arial" panose="020B0604020202020204" pitchFamily="34" charset="0"/>
                <a:hlinkClick r:id="rId3"/>
              </a:rPr>
              <a:t>www.kt.dtu.dk/uddannelse/diplom_kemi_praktik</a:t>
            </a: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 err="1">
                <a:latin typeface="Arial" panose="020B0604020202020204" pitchFamily="34" charset="0"/>
              </a:rPr>
              <a:t>Møde</a:t>
            </a:r>
            <a:r>
              <a:rPr lang="en-GB" altLang="da-DK" sz="4400" b="1" dirty="0">
                <a:latin typeface="Arial" panose="020B0604020202020204" pitchFamily="34" charset="0"/>
              </a:rPr>
              <a:t> relevant for: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F2026 (Danmark)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E2026 (</a:t>
            </a:r>
            <a:r>
              <a:rPr lang="en-GB" altLang="da-DK" sz="4400" b="1" dirty="0" err="1">
                <a:latin typeface="Arial" panose="020B0604020202020204" pitchFamily="34" charset="0"/>
              </a:rPr>
              <a:t>udlandet</a:t>
            </a:r>
            <a:r>
              <a:rPr lang="en-GB" altLang="da-DK" sz="44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AutoShape 8" descr="https://www.skyfish.com/preview/26560596-.jpg?size=1600px&amp;sharehash="/>
          <p:cNvSpPr>
            <a:spLocks noChangeAspect="1" noChangeArrowheads="1"/>
          </p:cNvSpPr>
          <p:nvPr/>
        </p:nvSpPr>
        <p:spPr bwMode="auto">
          <a:xfrm>
            <a:off x="7463358" y="3789040"/>
            <a:ext cx="3024336" cy="30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3" y="2492896"/>
            <a:ext cx="51845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198662" y="620688"/>
            <a:ext cx="8121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Blanketter på hjemmesiden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198662" y="1556792"/>
            <a:ext cx="1080013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Kontrakt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Evalueringsskemaer</a:t>
            </a:r>
            <a:r>
              <a:rPr lang="en-GB" altLang="da-DK" sz="2200" dirty="0">
                <a:latin typeface="Arial" charset="0"/>
              </a:rPr>
              <a:t> for </a:t>
            </a:r>
            <a:r>
              <a:rPr lang="en-GB" altLang="da-DK" sz="2200" dirty="0" err="1">
                <a:latin typeface="Arial" charset="0"/>
              </a:rPr>
              <a:t>praktikant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virksomhedsvejleder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Erklæring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fra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</a:t>
            </a:r>
            <a:r>
              <a:rPr lang="en-GB" altLang="da-DK" sz="2200" dirty="0">
                <a:latin typeface="Arial" charset="0"/>
              </a:rPr>
              <a:t> om </a:t>
            </a:r>
            <a:r>
              <a:rPr lang="en-GB" altLang="da-DK" sz="2200" dirty="0" err="1">
                <a:latin typeface="Arial" charset="0"/>
              </a:rPr>
              <a:t>gennemført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da-DK" sz="2200" dirty="0">
                <a:latin typeface="Arial" charset="0"/>
              </a:rPr>
              <a:t>(PRAKTIKKANTENS OPGAVE AT FÅ DEM UDFYLDT OG SENDT TIL ANNE JUUL!)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b="1" dirty="0">
                <a:latin typeface="Arial" charset="0"/>
              </a:rPr>
              <a:t>10-punktsplanen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Krav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praktikvirksomheder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Vejledning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rapportskrivning</a:t>
            </a:r>
            <a:r>
              <a:rPr lang="en-GB" altLang="da-DK" sz="2200" dirty="0">
                <a:latin typeface="Arial" charset="0"/>
              </a:rPr>
              <a:t>, merit mv.</a:t>
            </a:r>
          </a:p>
        </p:txBody>
      </p:sp>
    </p:spTree>
    <p:extLst>
      <p:ext uri="{BB962C8B-B14F-4D97-AF65-F5344CB8AC3E}">
        <p14:creationId xmlns:p14="http://schemas.microsoft.com/office/powerpoint/2010/main" val="122303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42678" y="548680"/>
            <a:ext cx="8611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dirty="0">
                <a:solidFill>
                  <a:schemeClr val="accent2"/>
                </a:solidFill>
                <a:latin typeface="Arial" panose="020B0604020202020204" pitchFamily="34" charset="0"/>
              </a:rPr>
              <a:t>Praktikantens tilbagemeldinger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42678" y="1556792"/>
            <a:ext cx="1004954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u="sng" dirty="0">
                <a:latin typeface="Arial" panose="020B0604020202020204" pitchFamily="34" charset="0"/>
              </a:rPr>
              <a:t>HUSK</a:t>
            </a:r>
            <a:r>
              <a:rPr lang="da-DK" altLang="da-DK" sz="2400" b="1" dirty="0">
                <a:latin typeface="Arial" panose="020B0604020202020204" pitchFamily="34" charset="0"/>
              </a:rPr>
              <a:t> at sende følgende til Anne H. Juul (AHJ@kt.dtu.dk):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KONTRAKT FOR INGENIØRPRAKTIK 	(før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Evalueringsskemaer for ingeniørpraktik (efter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Erklæring fra praktikvært efter gennemførelse af praktikken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Alle blanketterne findes på praktikhjemmesiden (se link første slide)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DTU vejlederen indberetter bestået/ikke bestået til institut-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sekretæren (se 10-punktsplanen)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054645" y="4869160"/>
            <a:ext cx="103428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Spørgsmål rettes til praktikkoordinator Søren Kiil,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Institut for </a:t>
            </a:r>
            <a:r>
              <a:rPr lang="da-DK" altLang="da-DK" sz="2800" b="1" dirty="0" err="1">
                <a:latin typeface="Arial" panose="020B0604020202020204" pitchFamily="34" charset="0"/>
              </a:rPr>
              <a:t>Kemiteknik</a:t>
            </a:r>
            <a:r>
              <a:rPr lang="da-DK" altLang="da-DK" sz="2800" b="1" dirty="0">
                <a:latin typeface="Arial" panose="020B0604020202020204" pitchFamily="34" charset="0"/>
              </a:rPr>
              <a:t>, Bygning 229, rum 142, sk@kt.dtu.dk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4" y="407990"/>
            <a:ext cx="6367287" cy="42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30710" y="426369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Forudsætninger</a:t>
            </a:r>
            <a:endParaRPr lang="en-GB" altLang="da-DK" sz="6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02594" y="1412876"/>
            <a:ext cx="8802410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For at påbegynde praktik skal den studerende opfylde følgende krav:</a:t>
            </a:r>
          </a:p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bestået mindst 95 ECTS-point, heriblandt samtlige kurser på 1. og 2. semester</a:t>
            </a: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været til eksamen i samtlige kurser på 3. og 4. semester.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  <a:r>
              <a:rPr lang="da-DK" altLang="da-DK" sz="1800" b="1" dirty="0">
                <a:latin typeface="Arial" charset="0"/>
              </a:rPr>
              <a:t>Praktik i udlandet godkendes </a:t>
            </a:r>
            <a:r>
              <a:rPr lang="da-DK" altLang="da-DK" sz="1800" b="1" u="sng" dirty="0">
                <a:latin typeface="Arial" charset="0"/>
              </a:rPr>
              <a:t>kun</a:t>
            </a:r>
            <a:r>
              <a:rPr lang="da-DK" altLang="da-DK" sz="1800" b="1" dirty="0">
                <a:latin typeface="Arial" charset="0"/>
              </a:rPr>
              <a:t> for virksomheder</a:t>
            </a:r>
          </a:p>
          <a:p>
            <a:pPr marL="285750" indent="-285750">
              <a:spcBef>
                <a:spcPct val="0"/>
              </a:spcBef>
              <a:defRPr/>
            </a:pPr>
            <a:endParaRPr lang="da-DK" altLang="da-DK" sz="1800" b="1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dirty="0">
                <a:latin typeface="Arial" charset="0"/>
              </a:rPr>
              <a:t>	Praktik på et universitet er således </a:t>
            </a:r>
            <a:r>
              <a:rPr lang="da-DK" altLang="da-DK" sz="1800" b="1" u="sng" dirty="0">
                <a:latin typeface="Arial" charset="0"/>
              </a:rPr>
              <a:t>ikke</a:t>
            </a:r>
            <a:r>
              <a:rPr lang="da-DK" altLang="da-DK" sz="1800" b="1" dirty="0">
                <a:latin typeface="Arial" charset="0"/>
              </a:rPr>
              <a:t> muligt, hverken i DK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eller udlandet (gælder også andre DTU institutter og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laboratorier som f.eks. DTU Risø Campus)</a:t>
            </a:r>
          </a:p>
        </p:txBody>
      </p:sp>
    </p:spTree>
    <p:extLst>
      <p:ext uri="{BB962C8B-B14F-4D97-AF65-F5344CB8AC3E}">
        <p14:creationId xmlns:p14="http://schemas.microsoft.com/office/powerpoint/2010/main" val="417101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72430" y="548680"/>
            <a:ext cx="62397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Tidsplan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(F2026)</a:t>
            </a:r>
          </a:p>
        </p:txBody>
      </p:sp>
      <p:graphicFrame>
        <p:nvGraphicFramePr>
          <p:cNvPr id="10348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96879"/>
              </p:ext>
            </p:extLst>
          </p:nvPr>
        </p:nvGraphicFramePr>
        <p:xfrm>
          <a:off x="1342678" y="1916832"/>
          <a:ext cx="9793089" cy="4024897"/>
        </p:xfrm>
        <a:graphic>
          <a:graphicData uri="http://schemas.openxmlformats.org/drawingml/2006/table">
            <a:tbl>
              <a:tblPr/>
              <a:tblGrid>
                <a:gridCol w="1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3334103200"/>
                    </a:ext>
                  </a:extLst>
                </a:gridCol>
              </a:tblGrid>
              <a:tr h="1113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Opstart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Sidste praktikdag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Rapportaflevering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ugers praktik (100 dage, </a:t>
                      </a: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eksl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helligedage og evt. ferie)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februar 2026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26. juni 2026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 juli 2026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4031" y="260350"/>
            <a:ext cx="856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(Download og vis denne til DTU-vejleder og virksomhed!)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2" y="1628800"/>
            <a:ext cx="108981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42678" y="28301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1196752"/>
            <a:ext cx="9217024" cy="49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5454" y="27314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1340768"/>
            <a:ext cx="10369152" cy="39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0" y="4437112"/>
            <a:ext cx="9807409" cy="1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58702" y="548680"/>
            <a:ext cx="6696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Ansøgningsprocedure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0670" y="1628800"/>
            <a:ext cx="10162077" cy="4575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Der kan søges frit i virksomheder, hvor der er kemiingeniører ansat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Send din ansøgning så snart du er klar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Kig evt. i praktikantlisterne fra tidligere år på praktikhjemmesiden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Brug DTU </a:t>
            </a:r>
            <a:r>
              <a:rPr lang="da-DK" sz="2400" b="1" dirty="0" err="1">
                <a:latin typeface="+mn-lt"/>
              </a:rPr>
              <a:t>Career</a:t>
            </a:r>
            <a:r>
              <a:rPr lang="da-DK" sz="2400" b="1" dirty="0">
                <a:latin typeface="+mn-lt"/>
              </a:rPr>
              <a:t> Hub </a:t>
            </a:r>
          </a:p>
          <a:p>
            <a:pPr>
              <a:spcBef>
                <a:spcPts val="432"/>
              </a:spcBef>
            </a:pPr>
            <a:r>
              <a:rPr lang="da-DK" sz="2400" b="1" dirty="0">
                <a:latin typeface="+mn-lt"/>
              </a:rPr>
              <a:t>(</a:t>
            </a:r>
            <a:r>
              <a:rPr lang="da-DK" sz="2400" b="1" dirty="0">
                <a:latin typeface="+mn-lt"/>
                <a:hlinkClick r:id="rId3"/>
              </a:rPr>
              <a:t>https://dtu.jobteaser.com/en/recruiter_account/sign_in</a:t>
            </a:r>
            <a:r>
              <a:rPr lang="da-DK" sz="2400" b="1" dirty="0">
                <a:latin typeface="+mn-lt"/>
              </a:rPr>
              <a:t>)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GÅ I GANG MED DET SAMME!</a:t>
            </a:r>
          </a:p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sz="24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5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811" y="248864"/>
            <a:ext cx="9144000" cy="1143000"/>
          </a:xfrm>
        </p:spPr>
        <p:txBody>
          <a:bodyPr/>
          <a:lstStyle/>
          <a:p>
            <a:r>
              <a:rPr lang="da-DK" altLang="da-DK" sz="4000" dirty="0">
                <a:solidFill>
                  <a:schemeClr val="accent2"/>
                </a:solidFill>
                <a:latin typeface="Arial" panose="020B0604020202020204" pitchFamily="34" charset="0"/>
              </a:rPr>
              <a:t>Gode råd, når du skriver ansøgning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810" y="1368130"/>
            <a:ext cx="9865979" cy="34559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Vægt på hvad firmaet får, når de ansætter dig som praktikant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Engagement, kort, præcis, korrekt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Mange informationskilder med gode råd f.eks. Pejling </a:t>
            </a:r>
          </a:p>
          <a:p>
            <a:pPr marL="216000" lvl="1" indent="0">
              <a:lnSpc>
                <a:spcPct val="80000"/>
              </a:lnSpc>
              <a:buNone/>
            </a:pPr>
            <a:r>
              <a:rPr lang="da-DK" altLang="da-DK" sz="2400" dirty="0">
                <a:latin typeface="Arial" panose="020B0604020202020204" pitchFamily="34" charset="0"/>
              </a:rPr>
              <a:t>(udgives af Ingeniøren og De Studerendes erhvervskontakt) 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Brug en fortrolig til sparring til at forbedre dit udkast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Vent ikke for længe på svar, kontakt firmaerne, send flere ansøgninger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70670" y="4994249"/>
            <a:ext cx="945483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DTUs</a:t>
            </a: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’ karrierecenter tilbyder workshops om ansøgnings-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fasen og værktøjer til refleksion over praktikopholdet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(se Karriecentrets slides fra praktikmødet på praktikhjemmesiden)</a:t>
            </a:r>
            <a:endParaRPr lang="en-GB" altLang="da-DK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82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CLMpBzcNj/dRp+vOwbgwjg=="}]}]]></TemplafyFormConfiguration>
</file>

<file path=customXml/item6.xml><?xml version="1.0" encoding="utf-8"?>
<TemplafyTemplateConfiguration><![CDATA[{"elementsMetadata":[{"type":"shape","id":"8294b11f-a46f-443d-a317-2b9c5a0e1715","elementConfiguration":{"binding":"UserProfile.Offices.Workarea_{{DocumentLanguage}}","disableUpdates":false,"type":"text"}},{"type":"shape","id":"b95d1f79-f44a-4a7a-a953-4cbd7bd7869c","elementConfiguration":{"format":"{{DateFormats.GeneralDate}}","binding":"Form.Date","disableUpdates":false,"type":"date"}},{"type":"shape","id":"5bd0f719-d5ef-488b-8a85-67ab4bc5c177","elementConfiguration":{"binding":"Form.PresentationTitle","disableUpdates":false,"type":"text"}}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Props1.xml><?xml version="1.0" encoding="utf-8"?>
<ds:datastoreItem xmlns:ds="http://schemas.openxmlformats.org/officeDocument/2006/customXml" ds:itemID="{D27AE696-61B6-4B19-9CED-6F2A3F244FE3}">
  <ds:schemaRefs/>
</ds:datastoreItem>
</file>

<file path=customXml/itemProps2.xml><?xml version="1.0" encoding="utf-8"?>
<ds:datastoreItem xmlns:ds="http://schemas.openxmlformats.org/officeDocument/2006/customXml" ds:itemID="{1680B9DC-2D51-4402-BB2C-B8DE0C5AC522}">
  <ds:schemaRefs/>
</ds:datastoreItem>
</file>

<file path=customXml/itemProps3.xml><?xml version="1.0" encoding="utf-8"?>
<ds:datastoreItem xmlns:ds="http://schemas.openxmlformats.org/officeDocument/2006/customXml" ds:itemID="{6B8AD017-B053-4E30-93B9-B28A44CEC3A4}">
  <ds:schemaRefs/>
</ds:datastoreItem>
</file>

<file path=customXml/itemProps4.xml><?xml version="1.0" encoding="utf-8"?>
<ds:datastoreItem xmlns:ds="http://schemas.openxmlformats.org/officeDocument/2006/customXml" ds:itemID="{9587AFF5-BFB0-40A3-85CA-ADEED7540807}">
  <ds:schemaRefs/>
</ds:datastoreItem>
</file>

<file path=customXml/itemProps5.xml><?xml version="1.0" encoding="utf-8"?>
<ds:datastoreItem xmlns:ds="http://schemas.openxmlformats.org/officeDocument/2006/customXml" ds:itemID="{43763224-B85A-4B53-A86A-261D26A71C30}">
  <ds:schemaRefs/>
</ds:datastoreItem>
</file>

<file path=customXml/itemProps6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1220</TotalTime>
  <Words>1212</Words>
  <Application>Microsoft Office PowerPoint</Application>
  <PresentationFormat>Custom</PresentationFormat>
  <Paragraphs>207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Blank</vt:lpstr>
      <vt:lpstr>Søren Kiil (praktikkoordinator) Anne Helene Juul (administrator) DTU Kemiteknik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Gode råd, når du skriver ansøgning</vt:lpstr>
      <vt:lpstr>PowerPoint Presentation</vt:lpstr>
      <vt:lpstr>PowerPoint Presentation</vt:lpstr>
      <vt:lpstr>Etablering af Residential College for universitetsstuderende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Søren Kiil</cp:lastModifiedBy>
  <cp:revision>143</cp:revision>
  <dcterms:created xsi:type="dcterms:W3CDTF">2017-07-31T08:31:56Z</dcterms:created>
  <dcterms:modified xsi:type="dcterms:W3CDTF">2025-09-19T14:16:51Z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636731204608494408</vt:lpwstr>
  </property>
  <property fmtid="{D5CDD505-2E9C-101B-9397-08002B2CF9AE}" pid="6" name="TemplafyLanguageCode">
    <vt:lpwstr>en-GB</vt:lpwstr>
  </property>
</Properties>
</file>