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7"/>
  </p:sldMasterIdLst>
  <p:notesMasterIdLst>
    <p:notesMasterId r:id="rId30"/>
  </p:notesMasterIdLst>
  <p:handoutMasterIdLst>
    <p:handoutMasterId r:id="rId31"/>
  </p:handoutMasterIdLst>
  <p:sldIdLst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84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2" r:id="rId28"/>
    <p:sldId id="283" r:id="rId29"/>
  </p:sldIdLst>
  <p:sldSz cx="12190413" cy="6858000"/>
  <p:notesSz cx="6858000" cy="9144000"/>
  <p:custDataLst>
    <p:tags r:id="rId32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98" autoAdjust="0"/>
  </p:normalViewPr>
  <p:slideViewPr>
    <p:cSldViewPr showGuides="1">
      <p:cViewPr varScale="1">
        <p:scale>
          <a:sx n="94" d="100"/>
          <a:sy n="94" d="100"/>
        </p:scale>
        <p:origin x="624" y="3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28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C802D1-AFFE-4ADE-9380-2E92986BA68C}" type="slidenum">
              <a:rPr lang="en-GB" altLang="da-DK" sz="1200" smtClean="0">
                <a:latin typeface="Times New Roman" panose="02020603050405020304" pitchFamily="18" charset="0"/>
              </a:rPr>
              <a:pPr/>
              <a:t>2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70994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33A45B-A1CD-441B-A308-545B29157CE3}" type="slidenum">
              <a:rPr lang="en-GB" altLang="da-DK" sz="1200" smtClean="0">
                <a:latin typeface="Times New Roman" panose="02020603050405020304" pitchFamily="18" charset="0"/>
              </a:rPr>
              <a:pPr/>
              <a:t>11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88677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827D3-E869-4FF6-A7E4-DC8993531D0D}" type="slidenum">
              <a:rPr lang="en-GB" altLang="da-DK" sz="1200" smtClean="0">
                <a:latin typeface="Times New Roman" panose="02020603050405020304" pitchFamily="18" charset="0"/>
              </a:rPr>
              <a:pPr/>
              <a:t>13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90187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827D3-E869-4FF6-A7E4-DC8993531D0D}" type="slidenum">
              <a:rPr lang="en-GB" altLang="da-DK" sz="1200" smtClean="0">
                <a:latin typeface="Times New Roman" panose="02020603050405020304" pitchFamily="18" charset="0"/>
              </a:rPr>
              <a:pPr/>
              <a:t>14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1000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3F8C5E-E992-4B6E-B953-D1F9A2B28DF4}" type="slidenum">
              <a:rPr lang="en-GB" altLang="da-DK" sz="1200" smtClean="0">
                <a:latin typeface="Times New Roman" panose="02020603050405020304" pitchFamily="18" charset="0"/>
              </a:rPr>
              <a:pPr/>
              <a:t>15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3715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9573C-4E20-4041-981C-A3DC24C13486}" type="slidenum">
              <a:rPr lang="en-GB" altLang="da-DK" sz="1200" smtClean="0">
                <a:latin typeface="Times New Roman" panose="02020603050405020304" pitchFamily="18" charset="0"/>
              </a:rPr>
              <a:pPr/>
              <a:t>16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67347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F40894-71ED-43AB-B3B3-0F6279B38743}" type="slidenum">
              <a:rPr lang="en-GB" altLang="da-DK" sz="1200" smtClean="0">
                <a:latin typeface="Times New Roman" panose="02020603050405020304" pitchFamily="18" charset="0"/>
              </a:rPr>
              <a:pPr/>
              <a:t>17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64254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775C8F-9E9E-44FD-8E95-A10985BA6BB6}" type="slidenum">
              <a:rPr lang="en-GB" altLang="da-DK" sz="1200" smtClean="0">
                <a:latin typeface="Times New Roman" panose="02020603050405020304" pitchFamily="18" charset="0"/>
              </a:rPr>
              <a:pPr/>
              <a:t>18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73229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EE88E4-DD8D-40FE-9677-B036DA8EC321}" type="slidenum">
              <a:rPr lang="en-GB" altLang="da-DK" sz="1200" smtClean="0">
                <a:latin typeface="Times New Roman" panose="02020603050405020304" pitchFamily="18" charset="0"/>
              </a:rPr>
              <a:pPr/>
              <a:t>19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83494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67CFDA-F8EF-46AF-A53D-002FE798856C}" type="slidenum">
              <a:rPr lang="en-GB" altLang="da-DK" sz="1200" smtClean="0">
                <a:latin typeface="Times New Roman" panose="02020603050405020304" pitchFamily="18" charset="0"/>
              </a:rPr>
              <a:pPr/>
              <a:t>20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80373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F9C8-A73E-4DC4-94A9-159BCD9FCD8A}" type="slidenum">
              <a:rPr lang="en-GB" altLang="da-DK" sz="1200" smtClean="0">
                <a:latin typeface="Times New Roman" panose="02020603050405020304" pitchFamily="18" charset="0"/>
              </a:rPr>
              <a:pPr/>
              <a:t>21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9441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29C346-C3BF-44E9-864C-F66B175649DE}" type="slidenum">
              <a:rPr lang="en-GB" altLang="da-DK" sz="1200" smtClean="0">
                <a:latin typeface="Times New Roman" panose="02020603050405020304" pitchFamily="18" charset="0"/>
              </a:rPr>
              <a:pPr/>
              <a:t>3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98836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54A174-A1D1-4985-892B-CD2301A041D7}" type="slidenum">
              <a:rPr lang="en-GB" altLang="da-DK" sz="1200" smtClean="0">
                <a:latin typeface="Times New Roman" panose="02020603050405020304" pitchFamily="18" charset="0"/>
              </a:rPr>
              <a:pPr/>
              <a:t>22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0054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5DE890-8793-46FE-B6CD-4BC211EA570C}" type="slidenum">
              <a:rPr lang="en-GB" altLang="da-DK" sz="1200" smtClean="0">
                <a:latin typeface="Times New Roman" panose="02020603050405020304" pitchFamily="18" charset="0"/>
              </a:rPr>
              <a:pPr/>
              <a:t>4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3820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940BD0-B53C-474D-92A2-D577AAC9EC47}" type="slidenum">
              <a:rPr lang="en-GB" altLang="da-DK" sz="1200" smtClean="0">
                <a:latin typeface="Times New Roman" panose="02020603050405020304" pitchFamily="18" charset="0"/>
              </a:rPr>
              <a:pPr/>
              <a:t>5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7453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BB7EAB-15C3-4F25-8D0F-1B109A2577B1}" type="slidenum">
              <a:rPr lang="en-GB" altLang="da-DK" sz="1200" smtClean="0">
                <a:latin typeface="Times New Roman" panose="02020603050405020304" pitchFamily="18" charset="0"/>
              </a:rPr>
              <a:pPr/>
              <a:t>6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8749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8DE9C2-F08D-4153-84E1-81AD149E7C56}" type="slidenum">
              <a:rPr lang="en-GB" altLang="da-DK" sz="1200" smtClean="0">
                <a:latin typeface="Times New Roman" panose="02020603050405020304" pitchFamily="18" charset="0"/>
              </a:rPr>
              <a:pPr/>
              <a:t>7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93209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2DCE1D-328C-4E2E-8F89-5430AB8A8C9F}" type="slidenum">
              <a:rPr lang="en-GB" altLang="da-DK" sz="1200" smtClean="0">
                <a:latin typeface="Times New Roman" panose="02020603050405020304" pitchFamily="18" charset="0"/>
              </a:rPr>
              <a:pPr/>
              <a:t>8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4024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094CF0-0318-48A4-BD95-26D17D603C2F}" type="slidenum">
              <a:rPr lang="en-GB" altLang="da-DK" sz="1200" smtClean="0">
                <a:latin typeface="Times New Roman" panose="02020603050405020304" pitchFamily="18" charset="0"/>
              </a:rPr>
              <a:pPr/>
              <a:t>9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597650" cy="3713162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83431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F012C-EFA4-4F03-BD32-AD05E0604A03}" type="slidenum">
              <a:rPr lang="en-GB" altLang="da-DK" sz="1200" smtClean="0">
                <a:latin typeface="Times New Roman" panose="02020603050405020304" pitchFamily="18" charset="0"/>
              </a:rPr>
              <a:pPr/>
              <a:t>10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3095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2391-341F-4A02-8ECD-1A1D221947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214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8294b11f-a46f-443d-a317-2b9c5a0e1715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 Chemical Engineering</a:t>
            </a:r>
          </a:p>
        </p:txBody>
      </p:sp>
      <p:sp>
        <p:nvSpPr>
          <p:cNvPr id="7" name="text" descr="{&quot;templafy&quot;:{&quot;id&quot;:&quot;5bd0f719-d5ef-488b-8a85-67ab4bc5c177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GB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  <p:sldLayoutId id="214748367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aham@dtu.d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lab.dk/our-partner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cjoh@dtu.d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.dtu.dk/uddannelse/diplom_kemi_prakti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tu.jobteaser.com/en/recruiter_account/sign_i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da-DK" sz="4000" dirty="0">
                <a:latin typeface="Arial" panose="020B0604020202020204" pitchFamily="34" charset="0"/>
              </a:rPr>
              <a:t>Søren Kiil (</a:t>
            </a:r>
            <a:r>
              <a:rPr lang="en-GB" altLang="da-DK" sz="4000" dirty="0" err="1">
                <a:latin typeface="Arial" panose="020B0604020202020204" pitchFamily="34" charset="0"/>
              </a:rPr>
              <a:t>praktikkoordinator</a:t>
            </a:r>
            <a:r>
              <a:rPr lang="en-GB" altLang="da-DK" sz="4000" dirty="0">
                <a:latin typeface="Arial" panose="020B0604020202020204" pitchFamily="34" charset="0"/>
              </a:rPr>
              <a:t>)</a:t>
            </a:r>
            <a:br>
              <a:rPr lang="en-GB" altLang="da-DK" sz="4000" dirty="0">
                <a:latin typeface="Arial" panose="020B0604020202020204" pitchFamily="34" charset="0"/>
              </a:rPr>
            </a:br>
            <a:r>
              <a:rPr lang="en-GB" altLang="da-DK" sz="4000" dirty="0">
                <a:latin typeface="Arial" panose="020B0604020202020204" pitchFamily="34" charset="0"/>
              </a:rPr>
              <a:t>Anne Helene Juul (administrator)</a:t>
            </a:r>
            <a:br>
              <a:rPr lang="en-GB" altLang="da-DK" sz="4000" dirty="0">
                <a:latin typeface="Arial" panose="020B0604020202020204" pitchFamily="34" charset="0"/>
              </a:rPr>
            </a:br>
            <a:r>
              <a:rPr lang="en-GB" altLang="da-DK" sz="4000" dirty="0">
                <a:latin typeface="Arial" panose="020B0604020202020204" pitchFamily="34" charset="0"/>
              </a:rPr>
              <a:t>DTU </a:t>
            </a:r>
            <a:r>
              <a:rPr lang="en-GB" altLang="da-DK" sz="4000" dirty="0" err="1">
                <a:latin typeface="Arial" panose="020B0604020202020204" pitchFamily="34" charset="0"/>
              </a:rPr>
              <a:t>Kemiteknik</a:t>
            </a:r>
            <a:br>
              <a:rPr lang="en-GB" altLang="da-DK" sz="4000" dirty="0">
                <a:latin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r>
              <a:rPr lang="en-GB" altLang="da-DK" sz="5400" b="1" dirty="0" err="1">
                <a:latin typeface="Arial" panose="020B0604020202020204" pitchFamily="34" charset="0"/>
              </a:rPr>
              <a:t>Ingeniørpraktik</a:t>
            </a:r>
            <a:r>
              <a:rPr lang="en-GB" altLang="da-DK" sz="5400" b="1" dirty="0">
                <a:latin typeface="Arial" panose="020B0604020202020204" pitchFamily="34" charset="0"/>
              </a:rPr>
              <a:t>, </a:t>
            </a:r>
            <a:r>
              <a:rPr lang="en-GB" altLang="da-DK" sz="5400" b="1" dirty="0" err="1">
                <a:latin typeface="Arial" panose="020B0604020202020204" pitchFamily="34" charset="0"/>
              </a:rPr>
              <a:t>Diplom</a:t>
            </a:r>
            <a:r>
              <a:rPr lang="en-GB" altLang="da-DK" sz="5400" b="1" dirty="0">
                <a:latin typeface="Arial" panose="020B0604020202020204" pitchFamily="34" charset="0"/>
              </a:rPr>
              <a:t> K </a:t>
            </a:r>
          </a:p>
          <a:p>
            <a:pPr algn="ctr">
              <a:spcBef>
                <a:spcPct val="0"/>
              </a:spcBef>
            </a:pPr>
            <a:r>
              <a:rPr lang="en-GB" altLang="da-DK" sz="5400" b="1" dirty="0">
                <a:latin typeface="Arial" panose="020B0604020202020204" pitchFamily="34" charset="0"/>
              </a:rPr>
              <a:t>(30 point, 20 </a:t>
            </a:r>
            <a:r>
              <a:rPr lang="en-GB" altLang="da-DK" sz="5400" b="1" dirty="0" err="1">
                <a:latin typeface="Arial" panose="020B0604020202020204" pitchFamily="34" charset="0"/>
              </a:rPr>
              <a:t>uger</a:t>
            </a:r>
            <a:r>
              <a:rPr lang="en-GB" altLang="da-DK" sz="5400" b="1" dirty="0">
                <a:latin typeface="Arial" panose="020B0604020202020204" pitchFamily="34" charset="0"/>
              </a:rPr>
              <a:t>)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6" name="Picture 2" descr="Søren Ki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94" y="3332346"/>
            <a:ext cx="1152128" cy="1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ne Helene Juu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6" y="3350814"/>
            <a:ext cx="1134273" cy="15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74726" y="433966"/>
            <a:ext cx="7648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Legater til udlandsophold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847057" y="1196976"/>
            <a:ext cx="9114739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u="sng" dirty="0">
                <a:latin typeface="Arial" panose="020B0604020202020204" pitchFamily="34" charset="0"/>
              </a:rPr>
              <a:t>Transport, logi og mad</a:t>
            </a: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Til udlandspraktik kan der søges Erasmus rejsestipendium fra DTU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(kontakt International studievejledning i bygning 101)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Derudover kan søges tilskud fra private fonde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For praktik i Danmark gives der ikke tilskud fra DTU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eller private fonde (SU eller vederlag skal anvendes) 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I udlandet stiller praktikværten ofte logi til rådighed,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eller hjælper med at skaffe billigt logi. Ligeså med mad,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der ofte kan fås billigt i stedets kantine 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De samme muligheder er ofte mere begrænsede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herhjemme (bortset fra kantine)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5630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42678" y="419805"/>
            <a:ext cx="45942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Udlandspraktik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67428" y="1246030"/>
            <a:ext cx="1025463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Se gode råd om søgning af praktikplads på hjemmesiden</a:t>
            </a:r>
          </a:p>
          <a:p>
            <a:pPr marL="342900" indent="-342900">
              <a:spcBef>
                <a:spcPct val="0"/>
              </a:spcBef>
            </a:pPr>
            <a:endParaRPr lang="da-DK" altLang="da-DK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solidFill>
                  <a:schemeClr val="tx2"/>
                </a:solidFill>
                <a:latin typeface="Arial" panose="020B0604020202020204" pitchFamily="34" charset="0"/>
              </a:rPr>
              <a:t>	- </a:t>
            </a:r>
            <a:r>
              <a:rPr lang="da-DK" altLang="da-DK" sz="2400" b="1" dirty="0">
                <a:latin typeface="Arial" panose="020B0604020202020204" pitchFamily="34" charset="0"/>
              </a:rPr>
              <a:t>Blanketter på engelsk som beskriver praktikken</a:t>
            </a:r>
          </a:p>
          <a:p>
            <a:pPr marL="342900" indent="-342900"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- </a:t>
            </a:r>
            <a:r>
              <a:rPr lang="da-DK" altLang="da-DK" sz="2400" b="1" dirty="0" err="1">
                <a:latin typeface="Arial" panose="020B0604020202020204" pitchFamily="34" charset="0"/>
              </a:rPr>
              <a:t>DTUs</a:t>
            </a:r>
            <a:r>
              <a:rPr lang="da-DK" altLang="da-DK" sz="2400" b="1" dirty="0">
                <a:latin typeface="Arial" panose="020B0604020202020204" pitchFamily="34" charset="0"/>
              </a:rPr>
              <a:t> sider om praktik i udlandet: studyabroad.dtu.dk/praktik</a:t>
            </a: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Kontakt: Laura Hammersmidt (</a:t>
            </a:r>
            <a:r>
              <a:rPr lang="da-DK" altLang="da-DK" sz="2400" b="1" dirty="0">
                <a:latin typeface="Arial" panose="020B0604020202020204" pitchFamily="34" charset="0"/>
                <a:hlinkClick r:id="rId3"/>
              </a:rPr>
              <a:t>laham@dtu.dk</a:t>
            </a:r>
            <a:r>
              <a:rPr lang="da-DK" altLang="da-DK" sz="2400" b="1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- DTU har Erasmus-programmer med EU støtte</a:t>
            </a:r>
          </a:p>
          <a:p>
            <a:pPr>
              <a:spcBef>
                <a:spcPct val="0"/>
              </a:spcBef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Vejlednin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66" y="4292051"/>
            <a:ext cx="4248472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udyabroad.dtu.dk/-/media/Subsites/Study_Abroad/700/Polyu_HK_fall_2016_edit.ashx?h=350&amp;la=da&amp;mw=700&amp;w=700&amp;hash=21CC61A4B2B16B2405D26DF58FFCBF1B99C4B92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4292051"/>
            <a:ext cx="3960440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9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2638" y="472922"/>
            <a:ext cx="10873208" cy="972716"/>
          </a:xfrm>
        </p:spPr>
        <p:txBody>
          <a:bodyPr/>
          <a:lstStyle/>
          <a:p>
            <a:r>
              <a:rPr lang="da-DK" dirty="0"/>
              <a:t>Etablering af Residential College for universitetsstuderende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4606" y="1988840"/>
            <a:ext cx="6631711" cy="3738824"/>
          </a:xfrm>
        </p:spPr>
        <p:txBody>
          <a:bodyPr/>
          <a:lstStyle/>
          <a:p>
            <a:pPr marL="285750" lvl="1" indent="-285750" defTabSz="1167524" fontAlgn="auto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kern="1200" dirty="0"/>
              <a:t>Der etableres et kollegie i tilknytning til </a:t>
            </a:r>
            <a:r>
              <a:rPr lang="da-DK" dirty="0"/>
              <a:t>et udvalgt geografisk område, hvor der er mangel på højtuddannet arbejdskraft til lokalområdets virksomheder</a:t>
            </a:r>
            <a:endParaRPr lang="da-DK" kern="1200" dirty="0"/>
          </a:p>
          <a:p>
            <a:pPr marL="285750" lvl="1" indent="-285750" defTabSz="1167524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dirty="0"/>
              <a:t>De studerende tilbydes fri bolig på kollegiet</a:t>
            </a:r>
          </a:p>
          <a:p>
            <a:pPr marL="285750" lvl="1" indent="-285750" defTabSz="1167524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dirty="0"/>
              <a:t>DTU har nu et i SKIVE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58" y="2204864"/>
            <a:ext cx="4634679" cy="30907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805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30710" y="620688"/>
            <a:ext cx="7244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University</a:t>
            </a: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 college Skive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02718" y="1847146"/>
            <a:ext cx="102971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Virksomheder: </a:t>
            </a:r>
            <a:r>
              <a:rPr lang="da-DK" altLang="da-DK" sz="2000" dirty="0">
                <a:latin typeface="Arial" panose="020B0604020202020204" pitchFamily="34" charset="0"/>
                <a:hlinkClick r:id="rId3"/>
              </a:rPr>
              <a:t>https://www.greenlab.dk/our-partners/</a:t>
            </a:r>
            <a:endParaRPr lang="da-DK" altLang="da-DK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Derudover:</a:t>
            </a:r>
          </a:p>
          <a:p>
            <a:pPr marL="914400" lvl="2" indent="0"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Thise Mejeri, Hancock Bryggeri, </a:t>
            </a:r>
            <a:r>
              <a:rPr lang="da-DK" altLang="da-DK" sz="2000" dirty="0" err="1">
                <a:latin typeface="Arial" panose="020B0604020202020204" pitchFamily="34" charset="0"/>
              </a:rPr>
              <a:t>GreenLab</a:t>
            </a:r>
            <a:r>
              <a:rPr lang="da-DK" altLang="da-DK" sz="2000" dirty="0">
                <a:latin typeface="Arial" panose="020B0604020202020204" pitchFamily="34" charset="0"/>
              </a:rPr>
              <a:t> Skive A/S, </a:t>
            </a:r>
            <a:r>
              <a:rPr lang="da-DK" altLang="da-DK" sz="2000" dirty="0" err="1">
                <a:latin typeface="Arial" panose="020B0604020202020204" pitchFamily="34" charset="0"/>
              </a:rPr>
              <a:t>Quantafuel</a:t>
            </a:r>
            <a:r>
              <a:rPr lang="da-DK" altLang="da-DK" sz="2000" dirty="0">
                <a:latin typeface="Arial" panose="020B0604020202020204" pitchFamily="34" charset="0"/>
              </a:rPr>
              <a:t>, </a:t>
            </a:r>
            <a:r>
              <a:rPr lang="da-DK" altLang="da-DK" sz="2000" dirty="0" err="1">
                <a:latin typeface="Arial" panose="020B0604020202020204" pitchFamily="34" charset="0"/>
              </a:rPr>
              <a:t>GreenLab</a:t>
            </a:r>
            <a:r>
              <a:rPr lang="da-DK" altLang="da-DK" sz="2000" dirty="0">
                <a:latin typeface="Arial" panose="020B0604020202020204" pitchFamily="34" charset="0"/>
              </a:rPr>
              <a:t> Skive, Biogas, Danish Marine Protein, </a:t>
            </a:r>
            <a:r>
              <a:rPr lang="da-DK" altLang="da-DK" sz="2000" dirty="0" err="1">
                <a:latin typeface="Arial" panose="020B0604020202020204" pitchFamily="34" charset="0"/>
              </a:rPr>
              <a:t>BiomassProtein</a:t>
            </a:r>
            <a:r>
              <a:rPr lang="da-DK" altLang="da-DK" sz="2000" dirty="0">
                <a:latin typeface="Arial" panose="020B0604020202020204" pitchFamily="34" charset="0"/>
              </a:rPr>
              <a:t> </a:t>
            </a:r>
          </a:p>
          <a:p>
            <a:pPr marL="914400" lvl="2" indent="0"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 </a:t>
            </a:r>
          </a:p>
          <a:p>
            <a:pPr marL="914400" lvl="2" indent="0"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2718" y="3865116"/>
            <a:ext cx="840133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2000" dirty="0">
                <a:latin typeface="+mn-lt"/>
              </a:rPr>
              <a:t>DTU </a:t>
            </a:r>
            <a:r>
              <a:rPr lang="en-GB" sz="2000" dirty="0" err="1">
                <a:latin typeface="+mn-lt"/>
              </a:rPr>
              <a:t>kontakt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indtil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videre</a:t>
            </a:r>
            <a:r>
              <a:rPr lang="en-GB" sz="2000" dirty="0">
                <a:latin typeface="+mn-lt"/>
              </a:rPr>
              <a:t>: </a:t>
            </a:r>
            <a:r>
              <a:rPr lang="en-US" sz="2000" b="1" dirty="0"/>
              <a:t>Christina Boje Johannsen, </a:t>
            </a:r>
            <a:r>
              <a:rPr lang="en-US" sz="2000" dirty="0">
                <a:hlinkClick r:id="rId4"/>
              </a:rPr>
              <a:t>cjoh@dtu.dk</a:t>
            </a:r>
            <a:endParaRPr lang="en-GB" sz="2000" dirty="0" err="1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2718" y="4797152"/>
            <a:ext cx="176009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2800" dirty="0" err="1">
                <a:latin typeface="+mn-lt"/>
              </a:rPr>
              <a:t>Kombardo</a:t>
            </a:r>
            <a:r>
              <a:rPr lang="en-GB" sz="2800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501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30710" y="620688"/>
            <a:ext cx="3168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Forsikring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02718" y="1556792"/>
            <a:ext cx="102971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Praktikanten er under praktikophold i DK dækket af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virksomhedens lovpligtige arbejdsskadeforsikring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(står i praktikkontrakten)</a:t>
            </a:r>
          </a:p>
          <a:p>
            <a:pPr>
              <a:spcBef>
                <a:spcPct val="0"/>
              </a:spcBef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 	Ved udlandsophold er det mere kompliceret 	(se hjemmesiden)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Ved udlandsophold skal man altid tegne en syge-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hjemtransportforsikring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Husk evt. også visum</a:t>
            </a:r>
          </a:p>
        </p:txBody>
      </p:sp>
    </p:spTree>
    <p:extLst>
      <p:ext uri="{BB962C8B-B14F-4D97-AF65-F5344CB8AC3E}">
        <p14:creationId xmlns:p14="http://schemas.microsoft.com/office/powerpoint/2010/main" val="401980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342678" y="400373"/>
            <a:ext cx="82248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Vederlag under praktikken?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1414686" y="1503524"/>
            <a:ext cx="43011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Fagforeningen, IDA, anbefaler: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1486694" y="2183051"/>
            <a:ext cx="10297144" cy="264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8872" rIns="0" bIns="179331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“</a:t>
            </a:r>
            <a:r>
              <a:rPr lang="en-GB" altLang="da-DK" sz="2200" dirty="0" err="1">
                <a:latin typeface="Arial" panose="020B0604020202020204" pitchFamily="34" charset="0"/>
              </a:rPr>
              <a:t>Hovedreglen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er</a:t>
            </a:r>
            <a:r>
              <a:rPr lang="en-GB" altLang="da-DK" sz="2200" dirty="0">
                <a:latin typeface="Arial" panose="020B0604020202020204" pitchFamily="34" charset="0"/>
              </a:rPr>
              <a:t>, at du </a:t>
            </a:r>
            <a:r>
              <a:rPr lang="en-GB" altLang="da-DK" sz="2200" dirty="0" err="1">
                <a:latin typeface="Arial" panose="020B0604020202020204" pitchFamily="34" charset="0"/>
              </a:rPr>
              <a:t>ikke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får</a:t>
            </a:r>
            <a:r>
              <a:rPr lang="en-GB" altLang="da-DK" sz="2200" dirty="0">
                <a:latin typeface="Arial" panose="020B0604020202020204" pitchFamily="34" charset="0"/>
              </a:rPr>
              <a:t> SU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praktikperioden</a:t>
            </a:r>
            <a:r>
              <a:rPr lang="en-GB" altLang="da-DK" sz="2200" dirty="0">
                <a:latin typeface="Arial" panose="020B0604020202020204" pitchFamily="34" charset="0"/>
              </a:rPr>
              <a:t>. </a:t>
            </a:r>
            <a:r>
              <a:rPr lang="en-GB" altLang="da-DK" sz="2200" dirty="0" err="1">
                <a:latin typeface="Arial" panose="020B0604020202020204" pitchFamily="34" charset="0"/>
              </a:rPr>
              <a:t>Udgangspunktet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er</a:t>
            </a:r>
            <a:r>
              <a:rPr lang="en-GB" altLang="da-DK" sz="2200" dirty="0">
                <a:latin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at </a:t>
            </a:r>
            <a:r>
              <a:rPr lang="en-GB" altLang="da-DK" sz="2200" dirty="0" err="1">
                <a:latin typeface="Arial" panose="020B0604020202020204" pitchFamily="34" charset="0"/>
              </a:rPr>
              <a:t>praktikvirksomheden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skal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betale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løn</a:t>
            </a:r>
            <a:r>
              <a:rPr lang="en-GB" altLang="da-DK" sz="2200" dirty="0">
                <a:latin typeface="Arial" panose="020B0604020202020204" pitchFamily="34" charset="0"/>
              </a:rPr>
              <a:t>. IDA </a:t>
            </a:r>
            <a:r>
              <a:rPr lang="en-GB" altLang="da-DK" sz="2200" dirty="0" err="1">
                <a:latin typeface="Arial" panose="020B0604020202020204" pitchFamily="34" charset="0"/>
              </a:rPr>
              <a:t>og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Studierådet</a:t>
            </a:r>
            <a:r>
              <a:rPr lang="en-GB" altLang="da-DK" sz="2200" dirty="0">
                <a:latin typeface="Arial" panose="020B0604020202020204" pitchFamily="34" charset="0"/>
              </a:rPr>
              <a:t> for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 err="1">
                <a:latin typeface="Arial" panose="020B0604020202020204" pitchFamily="34" charset="0"/>
              </a:rPr>
              <a:t>ingeniørstuderende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Danmark </a:t>
            </a:r>
            <a:r>
              <a:rPr lang="en-GB" altLang="da-DK" sz="2200" dirty="0" err="1">
                <a:latin typeface="Arial" panose="020B0604020202020204" pitchFamily="34" charset="0"/>
              </a:rPr>
              <a:t>har</a:t>
            </a:r>
            <a:r>
              <a:rPr lang="en-GB" altLang="da-DK" sz="2200" dirty="0">
                <a:latin typeface="Arial" panose="020B0604020202020204" pitchFamily="34" charset="0"/>
              </a:rPr>
              <a:t>  </a:t>
            </a:r>
            <a:r>
              <a:rPr lang="en-GB" altLang="da-DK" sz="2200" dirty="0" err="1">
                <a:latin typeface="Arial" panose="020B0604020202020204" pitchFamily="34" charset="0"/>
              </a:rPr>
              <a:t>fastsat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en</a:t>
            </a:r>
            <a:r>
              <a:rPr lang="en-GB" altLang="da-DK" sz="2200" dirty="0">
                <a:latin typeface="Arial" panose="020B0604020202020204" pitchFamily="34" charset="0"/>
              </a:rPr>
              <a:t> </a:t>
            </a:r>
            <a:r>
              <a:rPr lang="en-GB" altLang="da-DK" sz="2200" dirty="0" err="1">
                <a:latin typeface="Arial" panose="020B0604020202020204" pitchFamily="34" charset="0"/>
              </a:rPr>
              <a:t>vejledende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mindsteløn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for </a:t>
            </a:r>
            <a:r>
              <a:rPr lang="en-GB" altLang="da-DK" sz="2200" dirty="0" err="1">
                <a:latin typeface="Arial" panose="020B0604020202020204" pitchFamily="34" charset="0"/>
              </a:rPr>
              <a:t>diplomingeniører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praktik</a:t>
            </a:r>
            <a:r>
              <a:rPr lang="en-GB" altLang="da-DK" sz="2200" dirty="0">
                <a:latin typeface="Arial" panose="020B0604020202020204" pitchFamily="34" charset="0"/>
              </a:rPr>
              <a:t>. </a:t>
            </a:r>
            <a:r>
              <a:rPr lang="en-GB" altLang="da-DK" sz="2200" dirty="0" err="1">
                <a:latin typeface="Arial" panose="020B0604020202020204" pitchFamily="34" charset="0"/>
              </a:rPr>
              <a:t>Lønnen</a:t>
            </a:r>
            <a:r>
              <a:rPr lang="en-GB" altLang="da-DK" sz="2200" dirty="0">
                <a:latin typeface="Arial" panose="020B0604020202020204" pitchFamily="34" charset="0"/>
              </a:rPr>
              <a:t> </a:t>
            </a:r>
            <a:r>
              <a:rPr lang="en-GB" altLang="da-DK" sz="2200" dirty="0" err="1">
                <a:latin typeface="Arial" panose="020B0604020202020204" pitchFamily="34" charset="0"/>
              </a:rPr>
              <a:t>reguleres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én</a:t>
            </a:r>
            <a:r>
              <a:rPr lang="en-GB" altLang="da-DK" sz="2200" dirty="0">
                <a:latin typeface="Arial" panose="020B0604020202020204" pitchFamily="34" charset="0"/>
              </a:rPr>
              <a:t> gang om </a:t>
            </a:r>
            <a:r>
              <a:rPr lang="en-GB" altLang="da-DK" sz="2200" dirty="0" err="1">
                <a:latin typeface="Arial" panose="020B0604020202020204" pitchFamily="34" charset="0"/>
              </a:rPr>
              <a:t>året</a:t>
            </a:r>
            <a:r>
              <a:rPr lang="en-GB" altLang="da-DK" sz="2200" dirty="0">
                <a:latin typeface="Arial" panose="020B0604020202020204" pitchFamily="34" charset="0"/>
              </a:rPr>
              <a:t>.”</a:t>
            </a:r>
            <a:br>
              <a:rPr lang="en-GB" altLang="da-DK" sz="2200" dirty="0">
                <a:latin typeface="Arial" panose="020B0604020202020204" pitchFamily="34" charset="0"/>
              </a:rPr>
            </a:br>
            <a:br>
              <a:rPr lang="en-GB" altLang="da-DK" sz="2200" dirty="0">
                <a:latin typeface="Arial" panose="020B0604020202020204" pitchFamily="34" charset="0"/>
              </a:rPr>
            </a:br>
            <a:r>
              <a:rPr lang="en-GB" altLang="da-DK" sz="2200" b="1" dirty="0">
                <a:latin typeface="Arial" panose="020B0604020202020204" pitchFamily="34" charset="0"/>
              </a:rPr>
              <a:t>Pr. 1. </a:t>
            </a:r>
            <a:r>
              <a:rPr lang="en-GB" altLang="da-DK" sz="2200" b="1" dirty="0" err="1">
                <a:latin typeface="Arial" panose="020B0604020202020204" pitchFamily="34" charset="0"/>
              </a:rPr>
              <a:t>januar</a:t>
            </a:r>
            <a:r>
              <a:rPr lang="en-GB" altLang="da-DK" sz="2200" b="1" dirty="0">
                <a:latin typeface="Arial" panose="020B0604020202020204" pitchFamily="34" charset="0"/>
              </a:rPr>
              <a:t> 2025 er den </a:t>
            </a:r>
            <a:r>
              <a:rPr lang="en-GB" altLang="da-DK" sz="2200" b="1" dirty="0" err="1">
                <a:latin typeface="Arial" panose="020B0604020202020204" pitchFamily="34" charset="0"/>
              </a:rPr>
              <a:t>vejledende</a:t>
            </a:r>
            <a:r>
              <a:rPr lang="en-GB" altLang="da-DK" sz="2200" b="1" dirty="0">
                <a:latin typeface="Arial" panose="020B0604020202020204" pitchFamily="34" charset="0"/>
              </a:rPr>
              <a:t> </a:t>
            </a:r>
            <a:r>
              <a:rPr lang="en-GB" altLang="da-DK" sz="2200" b="1" dirty="0" err="1">
                <a:latin typeface="Arial" panose="020B0604020202020204" pitchFamily="34" charset="0"/>
              </a:rPr>
              <a:t>praktikløn</a:t>
            </a:r>
            <a:r>
              <a:rPr lang="en-GB" altLang="da-DK" sz="2200" b="1" dirty="0">
                <a:latin typeface="Arial" panose="020B0604020202020204" pitchFamily="34" charset="0"/>
              </a:rPr>
              <a:t> 16 500 kr. 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b="1" dirty="0" err="1">
                <a:latin typeface="Arial" panose="020B0604020202020204" pitchFamily="34" charset="0"/>
              </a:rPr>
              <a:t>måneden</a:t>
            </a:r>
            <a:r>
              <a:rPr lang="en-GB" altLang="da-DK" sz="2200" b="1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89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702718" y="836712"/>
            <a:ext cx="7856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Begrundelser for vederlag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846734" y="1988840"/>
            <a:ext cx="8096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Da opholdet kan indeholde noget rutinearbejde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virksomheden kan få løst opgaver er udgangspunktet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at praktikken er med et månedligt vederlag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 	Såfremt virksomheden ikke udbetaler vederlag kan man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få SU under opholdet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Kopi af ansættelseskontrakt skal sendes per mail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til su-praktikaftale@adm.dtu.dk</a:t>
            </a:r>
          </a:p>
        </p:txBody>
      </p:sp>
    </p:spTree>
    <p:extLst>
      <p:ext uri="{BB962C8B-B14F-4D97-AF65-F5344CB8AC3E}">
        <p14:creationId xmlns:p14="http://schemas.microsoft.com/office/powerpoint/2010/main" val="203833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67643" y="363539"/>
            <a:ext cx="467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Ulønnet praktik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198662" y="2060848"/>
            <a:ext cx="64475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Se slides fra SU kontoret på praktikhjemmesiden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198662" y="4725144"/>
            <a:ext cx="900100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76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02533" y="426165"/>
            <a:ext cx="86312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Identifikation af DTU vejleder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58702" y="1268760"/>
            <a:ext cx="8585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Vejlederen findes hovedsagligt ud fra praktikopholdets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faglige indhold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Kemi (f.eks. analyser, organisk/uorganisk kemi, katalyse):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Susanne </a:t>
            </a:r>
            <a:r>
              <a:rPr lang="da-DK" altLang="da-DK" sz="2200" dirty="0" err="1">
                <a:latin typeface="Arial" panose="020B0604020202020204" pitchFamily="34" charset="0"/>
              </a:rPr>
              <a:t>Mosin</a:t>
            </a:r>
            <a:r>
              <a:rPr lang="da-DK" altLang="da-DK" sz="2200" dirty="0">
                <a:latin typeface="Arial" panose="020B0604020202020204" pitchFamily="34" charset="0"/>
              </a:rPr>
              <a:t> (DTU Kemi)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Bioteknologi (f.eks. fødevarer, enzymer, celler,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medicinalkemi)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Jan Martinussen (DTU </a:t>
            </a:r>
            <a:r>
              <a:rPr lang="da-DK" altLang="da-DK" sz="2200" dirty="0" err="1">
                <a:latin typeface="Arial" panose="020B0604020202020204" pitchFamily="34" charset="0"/>
              </a:rPr>
              <a:t>Bioengineering</a:t>
            </a:r>
            <a:r>
              <a:rPr lang="da-DK" altLang="da-DK" sz="22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      Anders Gorm Pedersen (DTU Bioinformatik)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Teknisk Kemi (f.eks. procesudvikling, produktdesign, olie,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forbrænding, reaktordesign, enhedsoperationer, polymerer)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Søren Kiil (DTU </a:t>
            </a:r>
            <a:r>
              <a:rPr lang="da-DK" altLang="da-DK" sz="2200" dirty="0" err="1">
                <a:latin typeface="Arial" panose="020B0604020202020204" pitchFamily="34" charset="0"/>
              </a:rPr>
              <a:t>Kemiteknik</a:t>
            </a:r>
            <a:r>
              <a:rPr lang="da-DK" altLang="da-DK" sz="22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04169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58702" y="300831"/>
            <a:ext cx="4727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Rapporteringen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669341" y="1124744"/>
            <a:ext cx="937788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Dagbogen/journal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Virksomhedsrapport (</a:t>
            </a:r>
            <a:r>
              <a:rPr lang="da-DK" altLang="da-DK" sz="2200" dirty="0" err="1">
                <a:latin typeface="Arial" panose="020B0604020202020204" pitchFamily="34" charset="0"/>
              </a:rPr>
              <a:t>detalj</a:t>
            </a:r>
            <a:r>
              <a:rPr lang="da-DK" altLang="da-DK" sz="2200" dirty="0">
                <a:latin typeface="Arial" panose="020B0604020202020204" pitchFamily="34" charset="0"/>
              </a:rPr>
              <a:t>. om indhold på hjemmesiden)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Hovedrapport (</a:t>
            </a:r>
            <a:r>
              <a:rPr lang="da-DK" altLang="da-DK" sz="2200" dirty="0" err="1">
                <a:latin typeface="Arial" panose="020B0604020202020204" pitchFamily="34" charset="0"/>
              </a:rPr>
              <a:t>detalj</a:t>
            </a:r>
            <a:r>
              <a:rPr lang="da-DK" altLang="da-DK" sz="2200" dirty="0">
                <a:latin typeface="Arial" panose="020B0604020202020204" pitchFamily="34" charset="0"/>
              </a:rPr>
              <a:t>. på hjemmeside under ”praktikvejledningen”)</a:t>
            </a:r>
          </a:p>
          <a:p>
            <a:pPr>
              <a:spcBef>
                <a:spcPct val="0"/>
              </a:spcBef>
            </a:pPr>
            <a:r>
              <a:rPr lang="da-DK" altLang="da-DK" sz="2200" i="1" dirty="0">
                <a:latin typeface="Arial" panose="020B0604020202020204" pitchFamily="34" charset="0"/>
              </a:rPr>
              <a:t>	Skemaet ”Tilbage fra praktikken – hvad fik du ud af det?”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Sprogligt skal rapporten være i orden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Aflevering (ved praktikperiodens afslutning)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(detaljer om rapportformat kan findes på hjemmesiden)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Rettelse og godkendelse (6 uger efter sidste praktikdag)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Diskussion af rapporten med DTU-vejlederen</a:t>
            </a:r>
          </a:p>
          <a:p>
            <a:pPr>
              <a:spcBef>
                <a:spcPct val="0"/>
              </a:spcBef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Bemærk at der skal afleveres både en virksomhedsrapport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en faglig hovedrapport (inkl. skema fra karrierecentret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”Tilbage fra praktikken – hvad fik du ud af det?”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Link til skemaet findes på praktikhjemmesiden under blanketter!</a:t>
            </a:r>
            <a:endParaRPr lang="da-DK" altLang="da-DK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9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0630" y="833438"/>
            <a:ext cx="926921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Kursets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hjemmeside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400" b="1" dirty="0">
                <a:latin typeface="Arial" panose="020B0604020202020204" pitchFamily="34" charset="0"/>
                <a:hlinkClick r:id="rId3"/>
              </a:rPr>
              <a:t>www.kt.dtu.dk/uddannelse/diplom_kemi_praktik</a:t>
            </a:r>
            <a:endParaRPr lang="en-GB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 err="1">
                <a:latin typeface="Arial" panose="020B0604020202020204" pitchFamily="34" charset="0"/>
              </a:rPr>
              <a:t>Møde</a:t>
            </a:r>
            <a:r>
              <a:rPr lang="en-GB" altLang="da-DK" sz="4400" b="1" dirty="0">
                <a:latin typeface="Arial" panose="020B0604020202020204" pitchFamily="34" charset="0"/>
              </a:rPr>
              <a:t> relevant for: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>
                <a:latin typeface="Arial" panose="020B0604020202020204" pitchFamily="34" charset="0"/>
              </a:rPr>
              <a:t>E2025 (Danmark)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>
                <a:latin typeface="Arial" panose="020B0604020202020204" pitchFamily="34" charset="0"/>
              </a:rPr>
              <a:t>F2026 (</a:t>
            </a:r>
            <a:r>
              <a:rPr lang="en-GB" altLang="da-DK" sz="4400" b="1" dirty="0" err="1">
                <a:latin typeface="Arial" panose="020B0604020202020204" pitchFamily="34" charset="0"/>
              </a:rPr>
              <a:t>udlandet</a:t>
            </a:r>
            <a:r>
              <a:rPr lang="en-GB" altLang="da-DK" sz="4400" b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" name="AutoShape 8" descr="https://www.skyfish.com/preview/26560596-.jpg?size=1600px&amp;sharehash="/>
          <p:cNvSpPr>
            <a:spLocks noChangeAspect="1" noChangeArrowheads="1"/>
          </p:cNvSpPr>
          <p:nvPr/>
        </p:nvSpPr>
        <p:spPr bwMode="auto">
          <a:xfrm>
            <a:off x="7463358" y="3789040"/>
            <a:ext cx="3024336" cy="30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3" y="2492896"/>
            <a:ext cx="518457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1198662" y="620688"/>
            <a:ext cx="8121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Blanketter på hjemmesiden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1198662" y="1556792"/>
            <a:ext cx="1080013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Kontrakt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til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ingeniørpraktik</a:t>
            </a:r>
            <a:r>
              <a:rPr lang="en-GB" altLang="da-DK" sz="2200" dirty="0">
                <a:latin typeface="Arial" charset="0"/>
              </a:rPr>
              <a:t> (</a:t>
            </a:r>
            <a:r>
              <a:rPr lang="en-GB" altLang="da-DK" sz="2200" dirty="0" err="1">
                <a:latin typeface="Arial" charset="0"/>
              </a:rPr>
              <a:t>dansk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engelsk</a:t>
            </a:r>
            <a:r>
              <a:rPr lang="en-GB" altLang="da-DK" sz="2200" dirty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Evalueringsskemaer</a:t>
            </a:r>
            <a:r>
              <a:rPr lang="en-GB" altLang="da-DK" sz="2200" dirty="0">
                <a:latin typeface="Arial" charset="0"/>
              </a:rPr>
              <a:t> for </a:t>
            </a:r>
            <a:r>
              <a:rPr lang="en-GB" altLang="da-DK" sz="2200" dirty="0" err="1">
                <a:latin typeface="Arial" charset="0"/>
              </a:rPr>
              <a:t>praktikant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virksomhedsvejleder</a:t>
            </a: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GB" altLang="da-DK" sz="2200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Erklæring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fra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virksomhed</a:t>
            </a:r>
            <a:r>
              <a:rPr lang="en-GB" altLang="da-DK" sz="2200" dirty="0">
                <a:latin typeface="Arial" charset="0"/>
              </a:rPr>
              <a:t> om </a:t>
            </a:r>
            <a:r>
              <a:rPr lang="en-GB" altLang="da-DK" sz="2200" dirty="0" err="1">
                <a:latin typeface="Arial" charset="0"/>
              </a:rPr>
              <a:t>gennemført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ingeniørpraktik</a:t>
            </a: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da-DK" sz="2200" dirty="0">
                <a:latin typeface="Arial" charset="0"/>
              </a:rPr>
              <a:t>(PRAKTIKKANTENS OPGAVE AT FÅ DEM UDFYLDT OG SENDT TIL ANNE JUUL!)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b="1" dirty="0">
                <a:latin typeface="Arial" charset="0"/>
              </a:rPr>
              <a:t>10-punktsplanen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Krav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til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praktikvirksomheder</a:t>
            </a:r>
            <a:r>
              <a:rPr lang="en-GB" altLang="da-DK" sz="2200" dirty="0">
                <a:latin typeface="Arial" charset="0"/>
              </a:rPr>
              <a:t> (</a:t>
            </a:r>
            <a:r>
              <a:rPr lang="en-GB" altLang="da-DK" sz="2200" dirty="0" err="1">
                <a:latin typeface="Arial" charset="0"/>
              </a:rPr>
              <a:t>dansk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engelsk</a:t>
            </a:r>
            <a:r>
              <a:rPr lang="en-GB" altLang="da-DK" sz="2200" dirty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en-GB" altLang="da-DK" sz="2200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Vejledning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rapportskrivning</a:t>
            </a:r>
            <a:r>
              <a:rPr lang="en-GB" altLang="da-DK" sz="2200" dirty="0">
                <a:latin typeface="Arial" charset="0"/>
              </a:rPr>
              <a:t>, merit mv.</a:t>
            </a:r>
          </a:p>
        </p:txBody>
      </p:sp>
    </p:spTree>
    <p:extLst>
      <p:ext uri="{BB962C8B-B14F-4D97-AF65-F5344CB8AC3E}">
        <p14:creationId xmlns:p14="http://schemas.microsoft.com/office/powerpoint/2010/main" val="1223038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342678" y="548680"/>
            <a:ext cx="86116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dirty="0">
                <a:solidFill>
                  <a:schemeClr val="accent2"/>
                </a:solidFill>
                <a:latin typeface="Arial" panose="020B0604020202020204" pitchFamily="34" charset="0"/>
              </a:rPr>
              <a:t>Praktikantens tilbagemeldinger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342678" y="1556792"/>
            <a:ext cx="1004954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u="sng" dirty="0">
                <a:latin typeface="Arial" panose="020B0604020202020204" pitchFamily="34" charset="0"/>
              </a:rPr>
              <a:t>HUSK</a:t>
            </a:r>
            <a:r>
              <a:rPr lang="da-DK" altLang="da-DK" sz="2400" b="1" dirty="0">
                <a:latin typeface="Arial" panose="020B0604020202020204" pitchFamily="34" charset="0"/>
              </a:rPr>
              <a:t> at sende følgende til Anne H. Juul (AHJ@kt.dtu.dk):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KONTRAKT FOR INGENIØRPRAKTIK 	(før praktikken)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Evalueringsskemaer for ingeniørpraktik (efter praktikken)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Erklæring fra praktikvært efter gennemførelse af praktikken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Alle blanketterne findes på praktikhjemmesiden (se link første slide)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DTU vejlederen indberetter bestået/ikke bestået til institut-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sekretæren (se 10-punktsplanen)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2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054645" y="4869160"/>
            <a:ext cx="99950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Spørgsmål rettes til praktikkoordinator Søren Kiil,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Institut for </a:t>
            </a:r>
            <a:r>
              <a:rPr lang="da-DK" altLang="da-DK" sz="2800" b="1" dirty="0" err="1">
                <a:latin typeface="Arial" panose="020B0604020202020204" pitchFamily="34" charset="0"/>
              </a:rPr>
              <a:t>Kemiteknik</a:t>
            </a:r>
            <a:r>
              <a:rPr lang="da-DK" altLang="da-DK" sz="2800" b="1" dirty="0">
                <a:latin typeface="Arial" panose="020B0604020202020204" pitchFamily="34" charset="0"/>
              </a:rPr>
              <a:t>, Bygning 229, rum 142, 4525 2827,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sk@kt.dtu.dk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800" b="1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24" y="407990"/>
            <a:ext cx="6367287" cy="424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1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30710" y="426369"/>
            <a:ext cx="6024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Forudsætninger</a:t>
            </a:r>
            <a:endParaRPr lang="en-GB" altLang="da-DK" sz="60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702594" y="1412876"/>
            <a:ext cx="8802410" cy="33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For at påbegynde praktik skal den studerende opfylde følgende krav:</a:t>
            </a:r>
          </a:p>
          <a:p>
            <a:pPr>
              <a:buFontTx/>
              <a:buNone/>
              <a:defRPr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Have bestået mindst 95 ECTS-point, heriblandt samtlige kurser på 1. og 2. semester</a:t>
            </a: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Have været til eksamen i samtlige kurser på 3. og 4. semester.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i="1" dirty="0">
                <a:latin typeface="Arial" charset="0"/>
              </a:rPr>
              <a:t>	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da-DK" altLang="da-DK" sz="1800" b="1" i="1" dirty="0">
                <a:latin typeface="Arial" charset="0"/>
              </a:rPr>
              <a:t>	</a:t>
            </a:r>
            <a:r>
              <a:rPr lang="da-DK" altLang="da-DK" sz="1800" b="1" dirty="0">
                <a:latin typeface="Arial" charset="0"/>
              </a:rPr>
              <a:t>Praktik i udlandet godkendes </a:t>
            </a:r>
            <a:r>
              <a:rPr lang="da-DK" altLang="da-DK" sz="1800" b="1" u="sng" dirty="0">
                <a:latin typeface="Arial" charset="0"/>
              </a:rPr>
              <a:t>kun</a:t>
            </a:r>
            <a:r>
              <a:rPr lang="da-DK" altLang="da-DK" sz="1800" b="1" dirty="0">
                <a:latin typeface="Arial" charset="0"/>
              </a:rPr>
              <a:t> for virksomheder</a:t>
            </a:r>
          </a:p>
          <a:p>
            <a:pPr marL="285750" indent="-285750">
              <a:spcBef>
                <a:spcPct val="0"/>
              </a:spcBef>
              <a:defRPr/>
            </a:pPr>
            <a:endParaRPr lang="da-DK" altLang="da-DK" sz="1800" b="1" dirty="0">
              <a:latin typeface="Arial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da-DK" altLang="da-DK" sz="1800" b="1" dirty="0">
                <a:latin typeface="Arial" charset="0"/>
              </a:rPr>
              <a:t>	Praktik på et universitet er således </a:t>
            </a:r>
            <a:r>
              <a:rPr lang="da-DK" altLang="da-DK" sz="1800" b="1" u="sng" dirty="0">
                <a:latin typeface="Arial" charset="0"/>
              </a:rPr>
              <a:t>ikke</a:t>
            </a:r>
            <a:r>
              <a:rPr lang="da-DK" altLang="da-DK" sz="1800" b="1" dirty="0">
                <a:latin typeface="Arial" charset="0"/>
              </a:rPr>
              <a:t> muligt, hverken i DK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dirty="0">
                <a:latin typeface="Arial" charset="0"/>
              </a:rPr>
              <a:t>	eller udlandet (gælder også andre DTU institutter og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dirty="0">
                <a:latin typeface="Arial" charset="0"/>
              </a:rPr>
              <a:t>	laboratorier som f.eks. DTU Risø Campus)</a:t>
            </a:r>
          </a:p>
        </p:txBody>
      </p:sp>
    </p:spTree>
    <p:extLst>
      <p:ext uri="{BB962C8B-B14F-4D97-AF65-F5344CB8AC3E}">
        <p14:creationId xmlns:p14="http://schemas.microsoft.com/office/powerpoint/2010/main" val="417101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50790" y="548680"/>
            <a:ext cx="62830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Tidsplan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 (E2025)</a:t>
            </a:r>
          </a:p>
        </p:txBody>
      </p:sp>
      <p:graphicFrame>
        <p:nvGraphicFramePr>
          <p:cNvPr id="10348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42242"/>
              </p:ext>
            </p:extLst>
          </p:nvPr>
        </p:nvGraphicFramePr>
        <p:xfrm>
          <a:off x="1342678" y="1916832"/>
          <a:ext cx="9793089" cy="4024897"/>
        </p:xfrm>
        <a:graphic>
          <a:graphicData uri="http://schemas.openxmlformats.org/drawingml/2006/table">
            <a:tbl>
              <a:tblPr/>
              <a:tblGrid>
                <a:gridCol w="1888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8366">
                  <a:extLst>
                    <a:ext uri="{9D8B030D-6E8A-4147-A177-3AD203B41FA5}">
                      <a16:colId xmlns:a16="http://schemas.microsoft.com/office/drawing/2014/main" val="3334103200"/>
                    </a:ext>
                  </a:extLst>
                </a:gridCol>
              </a:tblGrid>
              <a:tr h="11136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Opstart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Sidste praktikdag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Rapportaflevering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ugers praktik (100 dage, </a:t>
                      </a:r>
                      <a:r>
                        <a:rPr kumimoji="0" lang="da-D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eksl</a:t>
                      </a: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helligedage og evt. ferie)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september 2025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23. januar 2026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 februar 2026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4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74031" y="260350"/>
            <a:ext cx="85617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(Download og vis denne til DTU-vejleder og virksomhed!)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22" y="1628800"/>
            <a:ext cx="1089810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42678" y="283016"/>
            <a:ext cx="10063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 (fortsat)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86" y="1196752"/>
            <a:ext cx="9217024" cy="49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6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15454" y="273146"/>
            <a:ext cx="10063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 (fortsat)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70" y="1340768"/>
            <a:ext cx="10369152" cy="3909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670" y="4437112"/>
            <a:ext cx="9807409" cy="1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6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558702" y="548680"/>
            <a:ext cx="66960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Ansøgningsprocedure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0670" y="1628800"/>
            <a:ext cx="10162077" cy="45756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Der kan søges frit i virksomheder, hvor der er kemiingeniører ansat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Send din ansøgning så snart du er klar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Kig evt. i praktikantlisterne fra tidligere år på praktikhjemmesiden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Brug DTU </a:t>
            </a:r>
            <a:r>
              <a:rPr lang="da-DK" sz="2400" b="1" dirty="0" err="1">
                <a:latin typeface="+mn-lt"/>
              </a:rPr>
              <a:t>Career</a:t>
            </a:r>
            <a:r>
              <a:rPr lang="da-DK" sz="2400" b="1" dirty="0">
                <a:latin typeface="+mn-lt"/>
              </a:rPr>
              <a:t> Hub </a:t>
            </a:r>
          </a:p>
          <a:p>
            <a:pPr>
              <a:spcBef>
                <a:spcPts val="432"/>
              </a:spcBef>
            </a:pPr>
            <a:r>
              <a:rPr lang="da-DK" sz="2400" b="1" dirty="0">
                <a:latin typeface="+mn-lt"/>
              </a:rPr>
              <a:t>(</a:t>
            </a:r>
            <a:r>
              <a:rPr lang="da-DK" sz="2400" b="1" dirty="0">
                <a:latin typeface="+mn-lt"/>
                <a:hlinkClick r:id="rId3"/>
              </a:rPr>
              <a:t>https://dtu.jobteaser.com/en/recruiter_account/sign_in</a:t>
            </a:r>
            <a:r>
              <a:rPr lang="da-DK" sz="2400" b="1" dirty="0">
                <a:latin typeface="+mn-lt"/>
              </a:rPr>
              <a:t>)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GÅ I GANG MED DET SAMME!</a:t>
            </a:r>
          </a:p>
          <a:p>
            <a:pPr marL="342900" indent="-34290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GB" sz="24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54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811" y="248864"/>
            <a:ext cx="9144000" cy="1143000"/>
          </a:xfrm>
        </p:spPr>
        <p:txBody>
          <a:bodyPr/>
          <a:lstStyle/>
          <a:p>
            <a:r>
              <a:rPr lang="da-DK" altLang="da-DK" sz="4000" dirty="0">
                <a:solidFill>
                  <a:schemeClr val="accent2"/>
                </a:solidFill>
                <a:latin typeface="Arial" panose="020B0604020202020204" pitchFamily="34" charset="0"/>
              </a:rPr>
              <a:t>Gode råd, når du skriver ansøgning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810" y="1368130"/>
            <a:ext cx="9865979" cy="34559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Vægt på hvad firmaet får, når de ansætter dig som praktikant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Engagement, kort, præcis, korrekt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Mange informationskilder med gode råd f.eks. Pejling </a:t>
            </a:r>
          </a:p>
          <a:p>
            <a:pPr marL="216000" lvl="1" indent="0">
              <a:lnSpc>
                <a:spcPct val="80000"/>
              </a:lnSpc>
              <a:buNone/>
            </a:pPr>
            <a:r>
              <a:rPr lang="da-DK" altLang="da-DK" sz="2400" dirty="0">
                <a:latin typeface="Arial" panose="020B0604020202020204" pitchFamily="34" charset="0"/>
              </a:rPr>
              <a:t>(udgives af Ingeniøren og De Studerendes erhvervskontakt) 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Brug en fortrolig til sparring til at forbedre dit udkast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Vent ikke for længe på svar, kontakt firmaerne, send flere ansøgninger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70670" y="4994249"/>
            <a:ext cx="9454832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DTUs</a:t>
            </a: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’ karrierecenter tilbyder workshops om ansøgnings-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fasen og værktøjer til refleksion over praktikopholdet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(se Karriecentrets slides fra praktikmødet på praktikhjemmesiden)</a:t>
            </a:r>
            <a:endParaRPr lang="en-GB" altLang="da-DK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82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6957680393236694","enableDocumentContentUpdater":true,"version":"1.2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CLMpBzcNj/dRp+vOwbgwjg=="}]}]]></TemplafyFormConfiguration>
</file>

<file path=customXml/item6.xml><?xml version="1.0" encoding="utf-8"?>
<TemplafyTemplateConfiguration><![CDATA[{"elementsMetadata":[{"type":"shape","id":"8294b11f-a46f-443d-a317-2b9c5a0e1715","elementConfiguration":{"binding":"UserProfile.Offices.Workarea_{{DocumentLanguage}}","disableUpdates":false,"type":"text"}},{"type":"shape","id":"b95d1f79-f44a-4a7a-a953-4cbd7bd7869c","elementConfiguration":{"format":"{{DateFormats.GeneralDate}}","binding":"Form.Date","disableUpdates":false,"type":"date"}},{"type":"shape","id":"5bd0f719-d5ef-488b-8a85-67ab4bc5c177","elementConfiguration":{"binding":"Form.PresentationTitle","disableUpdates":false,"type":"text"}}],"transformationConfigurations":[{"language":"{{DocumentLanguage}}","disableUpdates":false,"type":"proofingLanguage"}],"templateName":"DTU Template 16_9 - Corporate red","templateDescription":"","enableDocumentContentUpdater":true,"version":"1.2"}]]></TemplafyTemplateConfiguration>
</file>

<file path=customXml/itemProps1.xml><?xml version="1.0" encoding="utf-8"?>
<ds:datastoreItem xmlns:ds="http://schemas.openxmlformats.org/officeDocument/2006/customXml" ds:itemID="{D27AE696-61B6-4B19-9CED-6F2A3F244FE3}">
  <ds:schemaRefs/>
</ds:datastoreItem>
</file>

<file path=customXml/itemProps2.xml><?xml version="1.0" encoding="utf-8"?>
<ds:datastoreItem xmlns:ds="http://schemas.openxmlformats.org/officeDocument/2006/customXml" ds:itemID="{1680B9DC-2D51-4402-BB2C-B8DE0C5AC522}">
  <ds:schemaRefs/>
</ds:datastoreItem>
</file>

<file path=customXml/itemProps3.xml><?xml version="1.0" encoding="utf-8"?>
<ds:datastoreItem xmlns:ds="http://schemas.openxmlformats.org/officeDocument/2006/customXml" ds:itemID="{6B8AD017-B053-4E30-93B9-B28A44CEC3A4}">
  <ds:schemaRefs/>
</ds:datastoreItem>
</file>

<file path=customXml/itemProps4.xml><?xml version="1.0" encoding="utf-8"?>
<ds:datastoreItem xmlns:ds="http://schemas.openxmlformats.org/officeDocument/2006/customXml" ds:itemID="{9587AFF5-BFB0-40A3-85CA-ADEED7540807}">
  <ds:schemaRefs/>
</ds:datastoreItem>
</file>

<file path=customXml/itemProps5.xml><?xml version="1.0" encoding="utf-8"?>
<ds:datastoreItem xmlns:ds="http://schemas.openxmlformats.org/officeDocument/2006/customXml" ds:itemID="{43763224-B85A-4B53-A86A-261D26A71C30}">
  <ds:schemaRefs/>
</ds:datastoreItem>
</file>

<file path=customXml/itemProps6.xml><?xml version="1.0" encoding="utf-8"?>
<ds:datastoreItem xmlns:ds="http://schemas.openxmlformats.org/officeDocument/2006/customXml" ds:itemID="{1334258C-C3E7-4029-A615-C886A240FB1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1213</TotalTime>
  <Words>1210</Words>
  <Application>Microsoft Office PowerPoint</Application>
  <PresentationFormat>Custom</PresentationFormat>
  <Paragraphs>209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Verdana</vt:lpstr>
      <vt:lpstr>Wingdings</vt:lpstr>
      <vt:lpstr>Blank</vt:lpstr>
      <vt:lpstr>Søren Kiil (praktikkoordinator) Anne Helene Juul (administrator) DTU Kemiteknik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Gode råd, når du skriver ansøgning</vt:lpstr>
      <vt:lpstr>PowerPoint Presentation</vt:lpstr>
      <vt:lpstr>PowerPoint Presentation</vt:lpstr>
      <vt:lpstr>Etablering af Residential College for universitetsstuderende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Søren Kiil</cp:lastModifiedBy>
  <cp:revision>140</cp:revision>
  <dcterms:created xsi:type="dcterms:W3CDTF">2017-07-31T08:31:56Z</dcterms:created>
  <dcterms:modified xsi:type="dcterms:W3CDTF">2025-01-17T14:15:50Z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636731204608494408</vt:lpwstr>
  </property>
  <property fmtid="{D5CDD505-2E9C-101B-9397-08002B2CF9AE}" pid="6" name="TemplafyLanguageCode">
    <vt:lpwstr>en-GB</vt:lpwstr>
  </property>
</Properties>
</file>