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5" r:id="rId2"/>
    <p:sldId id="422" r:id="rId3"/>
    <p:sldId id="386" r:id="rId4"/>
    <p:sldId id="399" r:id="rId5"/>
    <p:sldId id="423" r:id="rId6"/>
    <p:sldId id="424" r:id="rId7"/>
    <p:sldId id="314" r:id="rId8"/>
    <p:sldId id="401" r:id="rId9"/>
    <p:sldId id="412" r:id="rId10"/>
    <p:sldId id="421" r:id="rId11"/>
    <p:sldId id="419" r:id="rId12"/>
    <p:sldId id="407" r:id="rId13"/>
    <p:sldId id="408" r:id="rId14"/>
    <p:sldId id="390" r:id="rId15"/>
    <p:sldId id="418" r:id="rId16"/>
    <p:sldId id="411" r:id="rId17"/>
    <p:sldId id="417" r:id="rId18"/>
    <p:sldId id="414" r:id="rId19"/>
    <p:sldId id="416" r:id="rId20"/>
  </p:sldIdLst>
  <p:sldSz cx="9144000" cy="6858000" type="screen4x3"/>
  <p:notesSz cx="6797675" cy="9928225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DCB4"/>
    <a:srgbClr val="00CC66"/>
    <a:srgbClr val="003366"/>
    <a:srgbClr val="000000"/>
    <a:srgbClr val="990000"/>
    <a:srgbClr val="666666"/>
    <a:srgbClr val="8000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61" autoAdjust="0"/>
    <p:restoredTop sz="86231" autoAdjust="0"/>
  </p:normalViewPr>
  <p:slideViewPr>
    <p:cSldViewPr>
      <p:cViewPr varScale="1">
        <p:scale>
          <a:sx n="83" d="100"/>
          <a:sy n="83" d="100"/>
        </p:scale>
        <p:origin x="4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772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2D98AA7-AD04-469A-9ED4-60CD3C71315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8E71BB-8B4F-4C74-BBF0-A070CD32A7C9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8CB7776-7266-48B7-97B3-4C2AE08C1F00}" type="slidenum">
              <a:rPr lang="da-DK" altLang="da-DK" sz="1200"/>
              <a:pPr/>
              <a:t>1</a:t>
            </a:fld>
            <a:endParaRPr lang="da-DK" altLang="da-DK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dirty="0"/>
              <a:t>Vigtige adresser</a:t>
            </a:r>
          </a:p>
          <a:p>
            <a:r>
              <a:rPr lang="da-DK" altLang="da-DK" dirty="0"/>
              <a:t>Her kan man finde svar på næsten alt </a:t>
            </a:r>
            <a:r>
              <a:rPr lang="da-DK" altLang="da-DK" dirty="0">
                <a:sym typeface="Wingdings" panose="05000000000000000000" pitchFamily="2" charset="2"/>
              </a:rPr>
              <a:t></a:t>
            </a:r>
            <a:endParaRPr lang="da-DK" alt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3657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485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/>
              <a:t>Hvad er god tid. Jeg plejer at skrive inden den 15. i måneden før.</a:t>
            </a:r>
          </a:p>
        </p:txBody>
      </p:sp>
      <p:sp>
        <p:nvSpPr>
          <p:cNvPr id="2150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52853E2-9572-4C18-AD7F-BDC82955F893}" type="slidenum">
              <a:rPr lang="da-DK" altLang="da-DK" sz="1200"/>
              <a:pPr/>
              <a:t>7</a:t>
            </a:fld>
            <a:endParaRPr lang="da-DK" altLang="da-DK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solidFill>
                <a:srgbClr val="FF0000"/>
              </a:solidFill>
            </a:endParaRPr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0B02060-5A0E-4310-8A82-A2E89575F7B0}" type="slidenum">
              <a:rPr lang="da-DK" altLang="da-DK" sz="1200" smtClean="0"/>
              <a:pPr/>
              <a:t>8</a:t>
            </a:fld>
            <a:endParaRPr lang="da-DK" altLang="da-DK" sz="1200"/>
          </a:p>
        </p:txBody>
      </p:sp>
    </p:spTree>
    <p:extLst>
      <p:ext uri="{BB962C8B-B14F-4D97-AF65-F5344CB8AC3E}">
        <p14:creationId xmlns:p14="http://schemas.microsoft.com/office/powerpoint/2010/main" val="158200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8590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Ændring til 3.483 </a:t>
            </a:r>
            <a:r>
              <a:rPr lang="da-DK" dirty="0" err="1"/>
              <a:t>kr</a:t>
            </a:r>
            <a:r>
              <a:rPr lang="da-DK" dirty="0"/>
              <a:t> pr 1/1-24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11935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ABD328-CBAA-465F-BA77-DC1C968511C8}" type="slidenum">
              <a:rPr lang="da-DK" altLang="da-DK" sz="1200"/>
              <a:pPr/>
              <a:t>14</a:t>
            </a:fld>
            <a:endParaRPr lang="da-DK" altLang="da-DK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/>
              <a:t>Vigtige adresser</a:t>
            </a:r>
          </a:p>
          <a:p>
            <a:r>
              <a:rPr lang="da-DK" altLang="da-DK"/>
              <a:t>Her kan man finde svar på næsten alt </a:t>
            </a:r>
            <a:r>
              <a:rPr lang="da-DK" altLang="da-DK">
                <a:sym typeface="Wingdings" panose="05000000000000000000" pitchFamily="2" charset="2"/>
              </a:rPr>
              <a:t>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8775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CA54A-BD05-4592-9277-1CFB7D9556B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6299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C01E-140F-4BE1-8720-E1FC8D9E2A2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408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3D02D-BE0B-48FF-A1C3-1F61EF946C3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7052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25277-EA07-4097-B786-76505252703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5693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8D7E9-9D3E-4579-A5FA-4B7B42D753F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757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A0891-872D-469C-A725-73D2C949C80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9360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32B62-7639-48F9-9EA0-564CE176561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6930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4FB22-38EB-4DBA-97D6-DCA81148CDE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0118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F15C6-26D0-4B91-A27D-AF13950AAC5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3702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897EA-E33D-476A-A4C1-E7C60307597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4254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C86E5-49F3-4518-ADE5-672827E4AE2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1868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FF6E728-670C-4264-8C97-14C005DA29CF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U-praktikaftale@adm.dtu.d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.dk/su/om-su-til-videregaaende-uddannelser/praktikophold-og-s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gdomskort.d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-praktikaftale@adm.dtu.d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-praktikaftale@adm.dtu.d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DC7283-21FB-4AF0-903F-C06122B6FDFE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a-DK" altLang="da-DK" sz="140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76275" y="620713"/>
            <a:ext cx="7772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5000" dirty="0">
                <a:solidFill>
                  <a:srgbClr val="990000"/>
                </a:solidFill>
                <a:latin typeface="Frutiger 57Cn" pitchFamily="34" charset="0"/>
              </a:rPr>
              <a:t>SU</a:t>
            </a:r>
          </a:p>
        </p:txBody>
      </p:sp>
      <p:pic>
        <p:nvPicPr>
          <p:cNvPr id="2054" name="Picture 6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1991449"/>
            <a:ext cx="656431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1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SU generelt</a:t>
            </a:r>
            <a:br>
              <a:rPr lang="da-DK" altLang="da-DK" sz="3000" dirty="0"/>
            </a:br>
            <a:r>
              <a:rPr lang="da-DK" altLang="da-DK" sz="3000" dirty="0"/>
              <a:t>- </a:t>
            </a:r>
            <a:r>
              <a:rPr lang="da-DK" altLang="da-DK" sz="2500" dirty="0"/>
              <a:t>SU.dk</a:t>
            </a:r>
            <a:br>
              <a:rPr lang="da-DK" altLang="da-DK" sz="2500" dirty="0"/>
            </a:br>
            <a:r>
              <a:rPr lang="da-DK" altLang="da-DK" sz="2500" dirty="0"/>
              <a:t>- Student.dtu.dk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SU og praktik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Ungdomskort </a:t>
            </a:r>
            <a:endParaRPr lang="da-DK" altLang="da-DK" sz="2400" dirty="0"/>
          </a:p>
          <a:p>
            <a:pPr>
              <a:spcBef>
                <a:spcPct val="50000"/>
              </a:spcBef>
              <a:buFontTx/>
              <a:buNone/>
            </a:pPr>
            <a:endParaRPr lang="da-DK" altLang="da-DK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10</a:t>
            </a:fld>
            <a:endParaRPr lang="da-DK" altLang="da-DK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0250" y="1465263"/>
            <a:ext cx="77771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Der er fra start givet klip til den </a:t>
            </a:r>
            <a:r>
              <a:rPr lang="da-DK" altLang="da-DK" sz="2200" b="0" i="1" dirty="0">
                <a:latin typeface="+mn-lt"/>
              </a:rPr>
              <a:t>normerede studietid</a:t>
            </a:r>
            <a:r>
              <a:rPr lang="da-DK" altLang="da-DK" sz="2200" b="0" dirty="0">
                <a:latin typeface="+mn-lt"/>
              </a:rPr>
              <a:t>,</a:t>
            </a:r>
            <a:r>
              <a:rPr lang="da-DK" altLang="da-DK" sz="2200" b="0" i="1" dirty="0">
                <a:latin typeface="+mn-lt"/>
              </a:rPr>
              <a:t> </a:t>
            </a:r>
            <a:r>
              <a:rPr lang="da-DK" altLang="da-DK" sz="2200" b="0" dirty="0">
                <a:latin typeface="+mn-lt"/>
              </a:rPr>
              <a:t>og der er </a:t>
            </a:r>
            <a:r>
              <a:rPr lang="da-DK" altLang="da-DK" sz="2200" b="0" u="sng" dirty="0">
                <a:latin typeface="+mn-lt"/>
              </a:rPr>
              <a:t>ikke</a:t>
            </a:r>
            <a:r>
              <a:rPr lang="da-DK" altLang="da-DK" sz="2200" b="0" dirty="0">
                <a:latin typeface="+mn-lt"/>
              </a:rPr>
              <a:t> klip i klippekortet til praktikperioden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Der kan søges om ekstra klip (5 klip)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Du søger ved at uploade ansættelsesaftale/praktikaftale til </a:t>
            </a:r>
            <a:br>
              <a:rPr lang="da-DK" altLang="da-DK" sz="2200" b="0" dirty="0">
                <a:latin typeface="+mn-lt"/>
              </a:rPr>
            </a:br>
            <a:r>
              <a:rPr lang="da-DK" altLang="da-DK" sz="2200" b="0" dirty="0">
                <a:latin typeface="+mn-lt"/>
                <a:hlinkClick r:id="rId2"/>
              </a:rPr>
              <a:t>SU-praktikaftale@adm.dtu.dk</a:t>
            </a:r>
            <a:endParaRPr lang="da-DK" altLang="da-DK" sz="2200" b="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Du kan finde en blanket for praktikaftale, som kan benyttes i forhold til SU. Blanketten findes </a:t>
            </a:r>
            <a:r>
              <a:rPr lang="da-DK" altLang="da-DK" sz="2200" b="0">
                <a:latin typeface="+mn-lt"/>
              </a:rPr>
              <a:t>på https://student.dtu.dk/kurser-og-undervisning/diplomingenioerpraktik</a:t>
            </a:r>
            <a:endParaRPr lang="da-DK" altLang="da-DK" sz="2200" b="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Ulønnet er </a:t>
            </a:r>
            <a:r>
              <a:rPr lang="da-DK" altLang="da-DK" sz="2200" b="0" dirty="0">
                <a:solidFill>
                  <a:srgbClr val="FF0000"/>
                </a:solidFill>
                <a:latin typeface="+mn-lt"/>
              </a:rPr>
              <a:t>uden</a:t>
            </a:r>
            <a:r>
              <a:rPr lang="da-DK" altLang="da-DK" sz="2200" b="0" dirty="0">
                <a:latin typeface="+mn-lt"/>
              </a:rPr>
              <a:t> løn = 0 kr. </a:t>
            </a:r>
            <a:endParaRPr lang="da-DK" altLang="da-DK" sz="2200" b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13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11</a:t>
            </a:fld>
            <a:endParaRPr lang="da-DK" altLang="da-DK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0250" y="1618729"/>
            <a:ext cx="77771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a-DK" altLang="da-DK" sz="2000" b="0" dirty="0"/>
              <a:t>Dit praktiksted / virksomhed må gerne dække </a:t>
            </a:r>
            <a:r>
              <a:rPr lang="da-DK" altLang="da-DK" sz="2000" dirty="0"/>
              <a:t>dokumenterede</a:t>
            </a:r>
            <a:r>
              <a:rPr lang="da-DK" altLang="da-DK" sz="2000" b="0" dirty="0"/>
              <a:t> udgifter, som du har i forbindelse med dit praktikophold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Rejseforsikringer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Flybilletter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Telefonregninger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Husleje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Det skal fremgå tydeligt af din ansættelses-/praktikaftale</a:t>
            </a:r>
          </a:p>
        </p:txBody>
      </p:sp>
    </p:spTree>
    <p:extLst>
      <p:ext uri="{BB962C8B-B14F-4D97-AF65-F5344CB8AC3E}">
        <p14:creationId xmlns:p14="http://schemas.microsoft.com/office/powerpoint/2010/main" val="49822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D527C-F3FD-4DA1-8B0D-41F7C0C6EE88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a-DK" altLang="da-DK" sz="14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681038" y="1515021"/>
            <a:ext cx="777716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da-DK" altLang="da-DK" sz="2000" b="0" dirty="0"/>
              <a:t>Det er tilladt at modtage en erkendtlighed på op til 3.483 kr. / mdr. fra virksomheden, hvis visse betingelser er opfyldt: 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Erkendtligheden </a:t>
            </a:r>
            <a:r>
              <a:rPr lang="da-DK" altLang="da-DK" sz="2000" i="1" dirty="0"/>
              <a:t>må ikke </a:t>
            </a:r>
            <a:r>
              <a:rPr lang="da-DK" altLang="da-DK" sz="2000" b="0" dirty="0"/>
              <a:t>være en forventet indkomst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Erkendtligheden </a:t>
            </a:r>
            <a:r>
              <a:rPr lang="da-DK" altLang="da-DK" sz="2000" i="1" dirty="0"/>
              <a:t>må derfor ikke </a:t>
            </a:r>
            <a:r>
              <a:rPr lang="da-DK" altLang="da-DK" sz="2000" b="0" dirty="0"/>
              <a:t>være indskrevet i praktikaftalen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SU-kontoret skal altså </a:t>
            </a:r>
            <a:r>
              <a:rPr lang="da-DK" altLang="da-DK" sz="2000" i="1" dirty="0"/>
              <a:t>ikke informeres </a:t>
            </a:r>
            <a:r>
              <a:rPr lang="da-DK" altLang="da-DK" sz="2000" b="0" dirty="0"/>
              <a:t>om erkendtligheder</a:t>
            </a:r>
          </a:p>
          <a:p>
            <a:pPr algn="ctr">
              <a:spcBef>
                <a:spcPts val="1200"/>
              </a:spcBef>
              <a:buFontTx/>
              <a:buNone/>
            </a:pPr>
            <a:endParaRPr lang="da-DK" altLang="da-DK" sz="2000" b="0" dirty="0"/>
          </a:p>
          <a:p>
            <a:pPr algn="ctr">
              <a:spcBef>
                <a:spcPts val="1200"/>
              </a:spcBef>
              <a:buFontTx/>
              <a:buNone/>
            </a:pPr>
            <a:r>
              <a:rPr lang="da-DK" altLang="da-DK" sz="2000" dirty="0"/>
              <a:t>Vær opmærksom på at erkendtligheden er skattepligtig </a:t>
            </a:r>
            <a:br>
              <a:rPr lang="da-DK" altLang="da-DK" sz="2000" dirty="0"/>
            </a:br>
            <a:r>
              <a:rPr lang="da-DK" altLang="da-DK" sz="2000" dirty="0"/>
              <a:t>og tæller som B-skat. </a:t>
            </a:r>
          </a:p>
          <a:p>
            <a:pPr algn="ctr">
              <a:spcBef>
                <a:spcPts val="1200"/>
              </a:spcBef>
              <a:buFontTx/>
              <a:buNone/>
            </a:pPr>
            <a:endParaRPr lang="da-DK" altLang="da-DK" sz="2000" dirty="0"/>
          </a:p>
          <a:p>
            <a:pPr algn="ctr">
              <a:spcBef>
                <a:spcPts val="1200"/>
              </a:spcBef>
              <a:buFontTx/>
              <a:buNone/>
            </a:pPr>
            <a:r>
              <a:rPr lang="da-DK" altLang="da-DK" sz="1600" b="0" dirty="0">
                <a:hlinkClick r:id="rId3"/>
              </a:rPr>
              <a:t>https://su.dk/su/om-su-til-videregaaende-uddannelser/praktikophold-og-su</a:t>
            </a:r>
            <a:endParaRPr lang="da-DK" altLang="da-DK" sz="1600" b="0" dirty="0"/>
          </a:p>
          <a:p>
            <a:pPr algn="ctr">
              <a:spcBef>
                <a:spcPts val="1200"/>
              </a:spcBef>
              <a:buFontTx/>
              <a:buNone/>
            </a:pPr>
            <a:endParaRPr lang="da-DK" altLang="da-DK" sz="2000" dirty="0"/>
          </a:p>
        </p:txBody>
      </p:sp>
      <p:pic>
        <p:nvPicPr>
          <p:cNvPr id="16389" name="Picture 7" descr="dtu_grey_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63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470025"/>
          </a:xfrm>
        </p:spPr>
        <p:txBody>
          <a:bodyPr/>
          <a:lstStyle/>
          <a:p>
            <a:pPr algn="l"/>
            <a:r>
              <a:rPr lang="da-DK" altLang="da-DK" sz="2800" b="1">
                <a:solidFill>
                  <a:srgbClr val="990000"/>
                </a:solidFill>
                <a:latin typeface="Frutiger 57Cn" pitchFamily="34" charset="0"/>
              </a:rPr>
              <a:t>SU og praktik i udlandet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1916113"/>
            <a:ext cx="6826250" cy="3598862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Ser din støttemeddelelse SU-oversigt korrekt ud?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Har du adgang til din studiemail?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Oplys på </a:t>
            </a:r>
            <a:r>
              <a:rPr lang="da-DK" sz="2000" dirty="0" err="1">
                <a:latin typeface="+mj-lt"/>
              </a:rPr>
              <a:t>minSU</a:t>
            </a:r>
            <a:r>
              <a:rPr lang="da-DK" sz="2000" dirty="0">
                <a:latin typeface="+mj-lt"/>
              </a:rPr>
              <a:t> hvis dine bopælsforhold er midlertidigt ændrede (vær </a:t>
            </a:r>
            <a:r>
              <a:rPr lang="da-DK" sz="2000" dirty="0" err="1">
                <a:latin typeface="+mj-lt"/>
              </a:rPr>
              <a:t>obs</a:t>
            </a:r>
            <a:r>
              <a:rPr lang="da-DK" sz="2000" dirty="0">
                <a:latin typeface="+mj-lt"/>
              </a:rPr>
              <a:t> på hvordan du er registreret i folkeregisteret)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da-DK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Se mere på su.dk eller student.dtu.dk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da-DK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FE55B-9AE7-4EA0-B9C9-AA22DBCCB330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a-DK" altLang="da-DK" sz="1400"/>
          </a:p>
        </p:txBody>
      </p:sp>
      <p:pic>
        <p:nvPicPr>
          <p:cNvPr id="17413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9E621-9C0F-42E1-A5E6-68A58392D74B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a-DK" altLang="da-DK" sz="140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772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57Cn" pitchFamily="34" charset="0"/>
              </a:rPr>
              <a:t>SU og Ungdomskort </a:t>
            </a:r>
          </a:p>
        </p:txBody>
      </p:sp>
      <p:pic>
        <p:nvPicPr>
          <p:cNvPr id="3078" name="Picture 6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75656" y="1988840"/>
            <a:ext cx="59769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a-DK" altLang="da-DK" sz="2000" dirty="0">
                <a:solidFill>
                  <a:srgbClr val="002060"/>
                </a:solidFill>
              </a:rPr>
              <a:t>Læs om og søg Ungdomskort her</a:t>
            </a:r>
          </a:p>
          <a:p>
            <a:pPr>
              <a:spcBef>
                <a:spcPct val="50000"/>
              </a:spcBef>
              <a:buNone/>
            </a:pPr>
            <a:r>
              <a:rPr lang="da-DK" altLang="da-DK" dirty="0">
                <a:solidFill>
                  <a:srgbClr val="002060"/>
                </a:solidFill>
              </a:rPr>
              <a:t>Ungdomskort.dk</a:t>
            </a:r>
          </a:p>
          <a:p>
            <a:pPr>
              <a:spcBef>
                <a:spcPct val="50000"/>
              </a:spcBef>
              <a:buFontTx/>
              <a:buNone/>
            </a:pPr>
            <a:endParaRPr lang="da-DK" altLang="da-DK" sz="2000" dirty="0">
              <a:solidFill>
                <a:srgbClr val="00206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43237" y="4583450"/>
            <a:ext cx="668109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500" dirty="0"/>
              <a:t>Ungdomskort er også en ordning under SU. </a:t>
            </a:r>
            <a:br>
              <a:rPr lang="da-DK" altLang="da-DK" sz="2500" dirty="0"/>
            </a:br>
            <a:r>
              <a:rPr lang="da-DK" altLang="da-DK" sz="2500" dirty="0"/>
              <a:t>Det er en ordning, der giver rabat på transport.</a:t>
            </a:r>
          </a:p>
        </p:txBody>
      </p:sp>
    </p:spTree>
    <p:extLst>
      <p:ext uri="{BB962C8B-B14F-4D97-AF65-F5344CB8AC3E}">
        <p14:creationId xmlns:p14="http://schemas.microsoft.com/office/powerpoint/2010/main" val="167822321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15</a:t>
            </a:fld>
            <a:endParaRPr lang="da-DK" altLang="da-DK"/>
          </a:p>
        </p:txBody>
      </p:sp>
      <p:sp>
        <p:nvSpPr>
          <p:cNvPr id="5" name="Pladsholder til slidenummer 1"/>
          <p:cNvSpPr txBox="1">
            <a:spLocks/>
          </p:cNvSpPr>
          <p:nvPr/>
        </p:nvSpPr>
        <p:spPr bwMode="auto">
          <a:xfrm>
            <a:off x="6553200" y="6309320"/>
            <a:ext cx="1905000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83BF15C6-26D0-4B91-A27D-AF13950AAC52}" type="slidenum">
              <a:rPr lang="da-DK" altLang="da-DK" smtClean="0"/>
              <a:pPr/>
              <a:t>15</a:t>
            </a:fld>
            <a:endParaRPr lang="da-DK" alt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395536" y="353615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Ungdomskort.dk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2F86912-5396-5D83-99E3-AD13C4268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065327" cy="60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0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5867400" cy="1008063"/>
          </a:xfrm>
        </p:spPr>
        <p:txBody>
          <a:bodyPr/>
          <a:lstStyle/>
          <a:p>
            <a:r>
              <a:rPr lang="da-DK" altLang="da-DK" sz="2800" b="1" dirty="0" err="1">
                <a:solidFill>
                  <a:srgbClr val="800000"/>
                </a:solidFill>
                <a:latin typeface="Frutiger 47LightCn" pitchFamily="34" charset="0"/>
              </a:rPr>
              <a:t>Ungdomskort</a:t>
            </a:r>
            <a:r>
              <a:rPr lang="da-DK" altLang="da-DK" sz="2800" b="1" dirty="0">
                <a:solidFill>
                  <a:srgbClr val="800000"/>
                </a:solidFill>
                <a:latin typeface="Frutiger 47LightCn" pitchFamily="34" charset="0"/>
              </a:rPr>
              <a:t> og praktik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975" y="1547813"/>
            <a:ext cx="6597650" cy="3825875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Du har ikke ret til </a:t>
            </a:r>
            <a:r>
              <a:rPr lang="da-DK" sz="2200" b="1" i="1" dirty="0"/>
              <a:t>Ungdomskort</a:t>
            </a:r>
            <a:r>
              <a:rPr lang="da-DK" sz="2200" dirty="0"/>
              <a:t> eller </a:t>
            </a:r>
            <a:r>
              <a:rPr lang="da-DK" sz="2200" b="1" i="1" dirty="0"/>
              <a:t>kilometerpenge</a:t>
            </a:r>
            <a:r>
              <a:rPr lang="da-DK" sz="2200" dirty="0"/>
              <a:t> i perioder, hvor du er i lønnet praktik på videregående uddannelse. 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Derfor lukker SU-kontoret din SU i de faktiske måneder, du er i praktik.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Under lønnet praktik kan du få et skattemæssigt kørselsfradrag, som du kan læse mere om hos Skattestyrelsen. Vær opmærksom på at ændring af kørselsfradrag kan laves i din forskudsopgørelse.</a:t>
            </a:r>
          </a:p>
          <a:p>
            <a:pPr>
              <a:spcAft>
                <a:spcPts val="1200"/>
              </a:spcAft>
              <a:defRPr/>
            </a:pPr>
            <a:endParaRPr lang="da-DK" sz="22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7E2142-8EB8-4354-8BA3-F1FF41FA0E9E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a-DK" altLang="da-DK" sz="1400"/>
          </a:p>
        </p:txBody>
      </p:sp>
      <p:pic>
        <p:nvPicPr>
          <p:cNvPr id="18437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17</a:t>
            </a:fld>
            <a:endParaRPr lang="da-DK" altLang="da-DK"/>
          </a:p>
        </p:txBody>
      </p:sp>
      <p:sp>
        <p:nvSpPr>
          <p:cNvPr id="3" name="Pladsholder til diasnumm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045273-14AF-4DA2-B105-FCEAE8ADE481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a-DK" altLang="da-DK" sz="140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672877"/>
            <a:ext cx="66960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47LightCn" pitchFamily="34" charset="0"/>
              </a:rPr>
              <a:t>Ungdomskort.dk</a:t>
            </a:r>
          </a:p>
        </p:txBody>
      </p:sp>
      <p:pic>
        <p:nvPicPr>
          <p:cNvPr id="6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4988" y="1311275"/>
            <a:ext cx="755967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7563" indent="-360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a-DK" altLang="da-DK" sz="2000" b="0" dirty="0">
                <a:latin typeface="+mj-lt"/>
              </a:rPr>
              <a:t>Ungdomskort giver ret til at rejse ubegrænset i dit eget takstområde </a:t>
            </a:r>
            <a:r>
              <a:rPr lang="da-DK" altLang="da-DK" sz="2000" b="0" dirty="0">
                <a:latin typeface="+mj-lt"/>
                <a:cs typeface="Arial" panose="020B0604020202020204" pitchFamily="34" charset="0"/>
              </a:rPr>
              <a:t>og</a:t>
            </a:r>
            <a:r>
              <a:rPr lang="da-DK" altLang="da-DK" sz="2000" b="0" dirty="0">
                <a:latin typeface="+mj-lt"/>
              </a:rPr>
              <a:t> </a:t>
            </a:r>
            <a:r>
              <a:rPr lang="da-DK" altLang="da-DK" sz="2000" b="0" dirty="0">
                <a:latin typeface="+mj-lt"/>
                <a:cs typeface="Arial" panose="020B0604020202020204" pitchFamily="34" charset="0"/>
              </a:rPr>
              <a:t>til at rejse med rabat uden for dette område.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da-DK" altLang="da-DK" sz="2000" b="0" dirty="0">
                <a:latin typeface="+mj-lt"/>
              </a:rPr>
              <a:t>Skal søges i god tid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da-DK" altLang="da-DK" sz="2000" b="0" dirty="0">
                <a:latin typeface="+mj-lt"/>
              </a:rPr>
              <a:t>Skal KUN søges til praktiksted HVIS dette er uden for eget takstområde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da-DK" altLang="da-DK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a-DK" altLang="da-DK" sz="2400" b="0" dirty="0">
                <a:latin typeface="Arial" panose="020B0604020202020204" pitchFamily="34" charset="0"/>
              </a:rPr>
              <a:t>Ungdomskort.dk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da-DK" sz="2400" b="0" dirty="0">
                <a:latin typeface="Arial" panose="020B0604020202020204" pitchFamily="34" charset="0"/>
              </a:rPr>
              <a:t>           (trin 1)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/>
          <a:srcRect r="18685"/>
          <a:stretch/>
        </p:blipFill>
        <p:spPr>
          <a:xfrm>
            <a:off x="3347864" y="3541712"/>
            <a:ext cx="5139452" cy="22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90D494-9619-4EDF-BD91-58941063C3B9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a-DK" altLang="da-DK" sz="1400"/>
          </a:p>
        </p:txBody>
      </p:sp>
      <p:pic>
        <p:nvPicPr>
          <p:cNvPr id="2150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76250"/>
            <a:ext cx="66294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52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4FB22-38EB-4DBA-97D6-DCA81148CDE0}" type="slidenum">
              <a:rPr lang="da-DK" altLang="da-DK" smtClean="0"/>
              <a:pPr/>
              <a:t>19</a:t>
            </a:fld>
            <a:endParaRPr lang="da-DK" altLang="da-DK"/>
          </a:p>
        </p:txBody>
      </p:sp>
      <p:sp>
        <p:nvSpPr>
          <p:cNvPr id="6" name="Pladsholder til diasnumm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8F584-3735-40E6-A813-F6F2E5D00301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a-DK" altLang="da-DK" sz="140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431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47LightCn" pitchFamily="34" charset="0"/>
              </a:rPr>
              <a:t>Spørgsmål og svar</a:t>
            </a:r>
          </a:p>
        </p:txBody>
      </p:sp>
      <p:pic>
        <p:nvPicPr>
          <p:cNvPr id="9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9"/>
          <p:cNvSpPr txBox="1">
            <a:spLocks noChangeArrowheads="1"/>
          </p:cNvSpPr>
          <p:nvPr/>
        </p:nvSpPr>
        <p:spPr bwMode="auto">
          <a:xfrm>
            <a:off x="685800" y="5485924"/>
            <a:ext cx="622242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da-DK" sz="2000" b="0" dirty="0"/>
              <a:t>Kontakt os på campus eller via telefon 45257246 i åbningstiden.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da-DK" sz="2000" b="0" dirty="0"/>
              <a:t>Hold dig opdateret om vores åbningstider på student.dtu.dk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08545" y="1502778"/>
            <a:ext cx="597693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dirty="0"/>
              <a:t>Hvor finder du oplysninger om SU?</a:t>
            </a:r>
            <a:r>
              <a:rPr lang="da-DK" altLang="da-DK" sz="2000" b="0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u="sng" dirty="0"/>
              <a:t>SU.dk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u="sng" dirty="0"/>
              <a:t>Student.dtu.dk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dirty="0">
                <a:hlinkClick r:id="rId3"/>
              </a:rPr>
              <a:t>Ungdomskort.dk</a:t>
            </a:r>
            <a:endParaRPr lang="da-DK" altLang="da-DK" sz="2000" b="0" dirty="0"/>
          </a:p>
        </p:txBody>
      </p:sp>
    </p:spTree>
    <p:extLst>
      <p:ext uri="{BB962C8B-B14F-4D97-AF65-F5344CB8AC3E}">
        <p14:creationId xmlns:p14="http://schemas.microsoft.com/office/powerpoint/2010/main" val="146898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2</a:t>
            </a:fld>
            <a:endParaRPr lang="da-DK" altLang="da-DK"/>
          </a:p>
        </p:txBody>
      </p:sp>
      <p:sp>
        <p:nvSpPr>
          <p:cNvPr id="8" name="Tekstfelt 7"/>
          <p:cNvSpPr txBox="1"/>
          <p:nvPr/>
        </p:nvSpPr>
        <p:spPr>
          <a:xfrm>
            <a:off x="683568" y="26064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SU.dk</a:t>
            </a:r>
          </a:p>
        </p:txBody>
      </p:sp>
      <p:sp>
        <p:nvSpPr>
          <p:cNvPr id="9" name="Afrundet rektangel 8"/>
          <p:cNvSpPr/>
          <p:nvPr/>
        </p:nvSpPr>
        <p:spPr bwMode="auto">
          <a:xfrm>
            <a:off x="971600" y="4005064"/>
            <a:ext cx="1872208" cy="21602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49507C5-75B8-17BD-6CC3-75B8BC07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19223"/>
            <a:ext cx="9031486" cy="58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da-DK" sz="3600" b="1" kern="1200" dirty="0" err="1">
                <a:solidFill>
                  <a:schemeClr val="tx1"/>
                </a:solidFill>
                <a:ea typeface="+mn-ea"/>
                <a:cs typeface="+mn-cs"/>
              </a:rPr>
              <a:t>minSU</a:t>
            </a:r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da-DK" sz="2000" b="1" kern="1200" dirty="0">
                <a:solidFill>
                  <a:schemeClr val="tx1"/>
                </a:solidFill>
                <a:ea typeface="+mn-ea"/>
                <a:cs typeface="+mn-cs"/>
              </a:rPr>
              <a:t>(Statsstøtte)</a:t>
            </a:r>
            <a:endParaRPr lang="da-DK" sz="36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6A2E110-2BF9-8B21-4BEA-88BF2AAC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33"/>
          <a:stretch/>
        </p:blipFill>
        <p:spPr>
          <a:xfrm>
            <a:off x="315625" y="1189296"/>
            <a:ext cx="81724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9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5DB1F-4D88-C943-BCE9-B51A3DE6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04055"/>
          </a:xfrm>
        </p:spPr>
        <p:txBody>
          <a:bodyPr/>
          <a:lstStyle/>
          <a:p>
            <a:pPr algn="l"/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Se din SU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8FB134-ADBE-E84E-B8A5-2FF42867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9" y="1113655"/>
            <a:ext cx="8763621" cy="55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4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5</a:t>
            </a:fld>
            <a:endParaRPr lang="da-DK" alt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415DB1F-4D88-C943-BCE9-B51A3DE6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8" y="451192"/>
            <a:ext cx="7772400" cy="504055"/>
          </a:xfrm>
        </p:spPr>
        <p:txBody>
          <a:bodyPr/>
          <a:lstStyle/>
          <a:p>
            <a:pPr algn="l"/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Ret din SU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A8DC4BC7-6CA6-7EEA-18BD-E7075619EFE9}"/>
              </a:ext>
            </a:extLst>
          </p:cNvPr>
          <p:cNvGrpSpPr/>
          <p:nvPr/>
        </p:nvGrpSpPr>
        <p:grpSpPr>
          <a:xfrm>
            <a:off x="132849" y="1005616"/>
            <a:ext cx="8878302" cy="5663744"/>
            <a:chOff x="132849" y="1005616"/>
            <a:chExt cx="8878302" cy="5663744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3097E9CE-C843-F718-FD14-BC24ED0BC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49" y="1005616"/>
              <a:ext cx="8878302" cy="5663744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 bwMode="auto">
            <a:xfrm>
              <a:off x="179512" y="3789040"/>
              <a:ext cx="1440160" cy="36004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3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7948E8-1AE9-8019-C69A-8F7DF4B6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6</a:t>
            </a:fld>
            <a:endParaRPr lang="da-DK" alt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47EFDA3-5128-B2CF-DFA2-583E071B4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451264" cy="5804366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A35C2F2-D027-A430-916A-2F932607455D}"/>
              </a:ext>
            </a:extLst>
          </p:cNvPr>
          <p:cNvSpPr/>
          <p:nvPr/>
        </p:nvSpPr>
        <p:spPr bwMode="auto">
          <a:xfrm>
            <a:off x="2411760" y="5733256"/>
            <a:ext cx="1368152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0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697993-31E6-44FC-AA60-89273B6C0A3C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a-DK" altLang="da-DK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48443" y="764704"/>
            <a:ext cx="82280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47LightCn" pitchFamily="34" charset="0"/>
              </a:rPr>
              <a:t>SU og praktik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1400" b="0">
              <a:latin typeface="Frutiger 45 Light" pitchFamily="34" charset="0"/>
            </a:endParaRPr>
          </a:p>
        </p:txBody>
      </p:sp>
      <p:pic>
        <p:nvPicPr>
          <p:cNvPr id="6152" name="Picture 7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495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 b="0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4213" y="1556792"/>
            <a:ext cx="7920037" cy="44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91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Lønnet iflg. bekendtgørelsen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20 uger = 5 måneder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Man kan ikke få løn og SU til de samme point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Send ansættelseskontrakt/praktikaftale til SU kontoret via</a:t>
            </a:r>
            <a:br>
              <a:rPr lang="da-DK" altLang="da-DK" sz="2200" b="0" dirty="0">
                <a:latin typeface="+mn-lt"/>
              </a:rPr>
            </a:br>
            <a:r>
              <a:rPr lang="da-DK" sz="2400" u="sng" dirty="0">
                <a:hlinkClick r:id="rId4"/>
              </a:rPr>
              <a:t>SU-praktikaftale@adm.dtu.dk </a:t>
            </a:r>
            <a:r>
              <a:rPr lang="da-DK" altLang="da-DK" sz="2200" b="0" dirty="0">
                <a:latin typeface="+mn-lt"/>
              </a:rPr>
              <a:t> (oplysningspligt)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SU-kontoret registrerer praktik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da-DK" altLang="da-DK" sz="2000" b="0" dirty="0">
                <a:latin typeface="+mn-lt"/>
              </a:rPr>
              <a:t>Skal du selv fravælge SU?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da-DK" altLang="da-DK" sz="2000" b="0" dirty="0">
                <a:latin typeface="+mn-lt"/>
              </a:rPr>
              <a:t> ikke hvis aftalen er modtaget hos SU i god tid    </a:t>
            </a:r>
            <a:br>
              <a:rPr lang="da-DK" altLang="da-DK" sz="2000" b="0" dirty="0">
                <a:latin typeface="+mn-lt"/>
              </a:rPr>
            </a:br>
            <a:endParaRPr lang="da-DK" altLang="da-DK" sz="22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94D89F-7B96-4585-B1D2-E2699FB8624B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a-DK" altLang="da-DK" sz="140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619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>
                <a:solidFill>
                  <a:srgbClr val="990000"/>
                </a:solidFill>
                <a:latin typeface="Frutiger 47LightCn" pitchFamily="34" charset="0"/>
              </a:rPr>
              <a:t>Lønnet praktik registreret i SU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1400" b="0">
              <a:latin typeface="Frutiger 45 Light" pitchFamily="34" charset="0"/>
            </a:endParaRPr>
          </a:p>
        </p:txBody>
      </p:sp>
      <p:pic>
        <p:nvPicPr>
          <p:cNvPr id="8199" name="Picture 7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95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 b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95288" y="1639828"/>
            <a:ext cx="84978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91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6350" indent="-3619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SU skal lukkes i 5 måneder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Din SU lukkes i praktikperioden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Du kan søge om dobbeltklip før praktik på </a:t>
            </a:r>
            <a:br>
              <a:rPr lang="da-DK" altLang="da-DK" sz="2000" b="0" dirty="0">
                <a:latin typeface="+mn-lt"/>
              </a:rPr>
            </a:br>
            <a:r>
              <a:rPr lang="da-DK" altLang="da-DK" sz="2000" b="0" dirty="0" err="1">
                <a:latin typeface="+mn-lt"/>
              </a:rPr>
              <a:t>minSU</a:t>
            </a:r>
            <a:r>
              <a:rPr lang="da-DK" altLang="da-DK" sz="2000" b="0" dirty="0">
                <a:latin typeface="+mn-lt"/>
                <a:sym typeface="Wingdings" panose="05000000000000000000" pitchFamily="2" charset="2"/>
              </a:rPr>
              <a:t> SØG SU Dobbeltklip før praktik, </a:t>
            </a:r>
            <a:br>
              <a:rPr lang="da-DK" altLang="da-DK" sz="2000" b="0" dirty="0">
                <a:latin typeface="+mn-lt"/>
                <a:sym typeface="Wingdings" panose="05000000000000000000" pitchFamily="2" charset="2"/>
              </a:rPr>
            </a:br>
            <a:r>
              <a:rPr lang="da-DK" altLang="da-DK" sz="2000" b="0" dirty="0">
                <a:latin typeface="+mn-lt"/>
                <a:sym typeface="Wingdings" panose="05000000000000000000" pitchFamily="2" charset="2"/>
              </a:rPr>
              <a:t>da </a:t>
            </a:r>
            <a:r>
              <a:rPr lang="da-DK" altLang="da-DK" sz="2000" b="0" dirty="0">
                <a:latin typeface="+mn-lt"/>
              </a:rPr>
              <a:t>SU er forudbetalt og løn normalt er bagudbetalt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Praktikaftalen samt kvittering for ansøgning om dobbeltklip før praktik skal sendes til SU-kontoret i god tid (senest i den måned hvor der ønskes dobbeltklip) til </a:t>
            </a:r>
            <a:r>
              <a:rPr lang="da-DK" sz="1800" b="0" u="sng" dirty="0">
                <a:latin typeface="+mn-lt"/>
                <a:hlinkClick r:id="rId4"/>
              </a:rPr>
              <a:t>SU-praktikaftale@adm.dtu.dk</a:t>
            </a:r>
            <a:endParaRPr lang="da-DK" altLang="da-DK" sz="1800" b="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Du skal være opmærksom på, at der bliver trukket fuld skat af dobbeltklippet (uden fradrag)</a:t>
            </a:r>
            <a:endParaRPr lang="da-DK" altLang="da-DK" sz="2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7729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FE3293-4F28-7CBA-624C-C089DD9E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528110"/>
            <a:ext cx="8676456" cy="621042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323528" y="4725144"/>
            <a:ext cx="1368152" cy="28803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0159"/>
      </p:ext>
    </p:extLst>
  </p:cSld>
  <p:clrMapOvr>
    <a:masterClrMapping/>
  </p:clrMapOvr>
</p:sld>
</file>

<file path=ppt/theme/theme1.xml><?xml version="1.0" encoding="utf-8"?>
<a:theme xmlns:a="http://schemas.openxmlformats.org/drawingml/2006/main" name="dtu_white">
  <a:themeElements>
    <a:clrScheme name="Brugerdefineret 2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tu_whit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tu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McBurke:Kunder:DTU:119853 DTU Powerpoint:power:dtu_white.ppt</Template>
  <TotalTime>5602</TotalTime>
  <Words>710</Words>
  <Application>Microsoft Office PowerPoint</Application>
  <PresentationFormat>Skærmshow (4:3)</PresentationFormat>
  <Paragraphs>110</Paragraphs>
  <Slides>19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6" baseType="lpstr">
      <vt:lpstr>Arial</vt:lpstr>
      <vt:lpstr>Frutiger 45 Light</vt:lpstr>
      <vt:lpstr>Frutiger 47LightCn</vt:lpstr>
      <vt:lpstr>Frutiger 57Cn</vt:lpstr>
      <vt:lpstr>Times</vt:lpstr>
      <vt:lpstr>Wingdings</vt:lpstr>
      <vt:lpstr>dtu_white</vt:lpstr>
      <vt:lpstr>PowerPoint-præsentation</vt:lpstr>
      <vt:lpstr>PowerPoint-præsentation</vt:lpstr>
      <vt:lpstr>minSU (Statsstøtte)</vt:lpstr>
      <vt:lpstr>Se din SU</vt:lpstr>
      <vt:lpstr>Ret din SU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SU og praktik i udlandet</vt:lpstr>
      <vt:lpstr>PowerPoint-præsentation</vt:lpstr>
      <vt:lpstr>PowerPoint-præsentation</vt:lpstr>
      <vt:lpstr>Ungdomskort og praktik</vt:lpstr>
      <vt:lpstr>PowerPoint-præsentation</vt:lpstr>
      <vt:lpstr>PowerPoint-præsentation</vt:lpstr>
      <vt:lpstr>PowerPoint-præsentation</vt:lpstr>
    </vt:vector>
  </TitlesOfParts>
  <Company>Kontrapunkt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Brænder Station</dc:creator>
  <cp:lastModifiedBy>Dorte Z. Nielsen</cp:lastModifiedBy>
  <cp:revision>264</cp:revision>
  <cp:lastPrinted>2015-09-09T08:59:38Z</cp:lastPrinted>
  <dcterms:created xsi:type="dcterms:W3CDTF">2001-12-12T11:49:02Z</dcterms:created>
  <dcterms:modified xsi:type="dcterms:W3CDTF">2025-04-07T11:25:56Z</dcterms:modified>
</cp:coreProperties>
</file>