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7" r:id="rId4"/>
    <p:sldId id="259" r:id="rId5"/>
    <p:sldId id="266" r:id="rId6"/>
    <p:sldId id="267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A50807-6310-4ADE-BBDC-99A52DD67756}" v="26" dt="2025-10-24T09:24:20.3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yst layout 2 - Markerin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yst layout 3 - Markering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0" autoAdjust="0"/>
    <p:restoredTop sz="80614" autoAdjust="0"/>
  </p:normalViewPr>
  <p:slideViewPr>
    <p:cSldViewPr snapToGrid="0">
      <p:cViewPr varScale="1">
        <p:scale>
          <a:sx n="77" d="100"/>
          <a:sy n="77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4T08:58:22.010"/>
    </inkml:context>
    <inkml:brush xml:id="br0">
      <inkml:brushProperty name="width" value="0.35" units="cm"/>
      <inkml:brushProperty name="height" value="0.35" units="cm"/>
      <inkml:brushProperty name="color" value="#E71224"/>
    </inkml:brush>
  </inkml:definitions>
  <inkml:trace contextRef="#ctx0" brushRef="#br0">73 839 24575,'0'-40'0,"-1"0"0,2 0 0,1 0 0,10-50 0,-10 84 0,3-17 0,10-30 0,-11 45 0,-1 0 0,1 0 0,1 0 0,0 0 0,0 1 0,11-13 0,125-152 0,-136 165 0,0 2 0,0-1 0,1 1 0,0-1 0,0 2 0,0-1 0,0 1 0,1 0 0,0 0 0,9-4 0,10-2 0,43-11 0,-45 15 0,46-18 0,-41 12 0,34-10 0,-34 14 0,43-21 0,-40 15 0,1 1 0,0 2 0,1 1 0,0 2 0,1 1 0,49-4 0,215 8 0,-162 5 0,-102-3 0,-21 0 0,0 1 0,1 0 0,-1 0 0,0 2 0,0 0 0,0 0 0,0 1 0,27 10 0,75 50 0,17 7 0,-78-50 0,-46-18 0,1 1 0,-1 0 0,1 0 0,-1 1 0,0 0 0,-1 1 0,1 0 0,13 11 0,2 4 0,1 0 0,37 21 0,4 4 0,-33-19 0,54 58 0,-78-75 0,-5-4 0,1 1 0,-1 0 0,0 1 0,0-1 0,-1 1 0,0-1 0,0 1 0,0 0 0,-1 0 0,0 0 0,-1 1 0,2 10 0,0 12 0,-2 51 0,-2-57 0,1 64 0,-4 105 0,2-176 0,-1 0 0,0 0 0,-2 0 0,0-1 0,0 0 0,-2 0 0,0 0 0,0-1 0,-2 0 0,0-1 0,-1 1 0,0-2 0,-19 21 0,16-24 0,1 0 0,-2-1 0,1 0 0,-1-1 0,-20 9 0,12-6 0,-25 17 0,32-17 0,1 2 0,1 0 0,0 0 0,1 1 0,0 1 0,-11 18 0,-20 24 0,38-51 0,-1 0 0,0 0 0,-1-1 0,1 0 0,-1 0 0,0-1 0,-14 7 0,-59 19 0,58-23 0,-41 20 0,34-14 0,0 0 0,-1-2 0,0-2 0,-39 8 0,-45-2 0,19-4 0,26 0 0,-98 1 0,-73-13 0,89-1 0,65 4 0,-100-5 0,173 1 0,0 0 0,0-1 0,0-1 0,0 0 0,1-1 0,0 0 0,0-1 0,1 0 0,-1-1 0,1 0 0,0-1 0,1 0 0,-18-18 0,18 16 0,-1 1 0,-14-9 0,17 14 0,1-1 0,1 0 0,-1 0 0,1 0 0,0-1 0,0 0 0,0-1 0,1 1 0,-6-10 0,1-5 0,1 0 0,-10-35 0,3 7 0,11 39 0,0-1 0,0 1 0,-1 0 0,0 0 0,-14-15 0,-3-5 0,19 23 0,0 0 0,0-1 0,1 1 0,0-1 0,0 1 0,1-1 0,0 0 0,0 0 0,0-11 0,0-12 0,2-34 0,0 40 0,3-120-1365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24T08:58:32.833"/>
    </inkml:context>
    <inkml:brush xml:id="br0">
      <inkml:brushProperty name="width" value="0.35" units="cm"/>
      <inkml:brushProperty name="height" value="0.35" units="cm"/>
      <inkml:brushProperty name="color" value="#E71224"/>
    </inkml:brush>
  </inkml:definitions>
  <inkml:trace contextRef="#ctx0" brushRef="#br0">21747 5430 24575,'-88'-186'0,"34"95"0,-124-157 0,159 221 0,1-2 0,1 0 0,-13-34 0,18 37 0,0 1 0,-2 0 0,-1 1 0,-31-40 0,12 16 0,11 14 0,9 15 0,2-1 0,-14-30 0,7 14 0,7 16 0,-2 1 0,1 0 0,-24-22 0,-14-20 0,29 34 0,-1 1 0,-30-25 0,-24-27 0,-33-59 0,63 76 0,22 33 0,0 2 0,-3 0 0,-36-27 0,19 16 0,6 7 0,24 19 0,0-1 0,-14-14 0,26 23 0,-14-16 0,-1 1 0,-1 1 0,-30-22 0,-182-130 0,61 17 0,27 18 0,124 115 0,-9-6 0,-2 1 0,-49-31 0,-31-23 0,107 76 0,-29-26 0,-1 1 0,-1 2 0,-66-37 0,65 44 0,0-1 0,2-1 0,-50-40 0,-113-92 0,179 140 0,0 1 0,0 0 0,-1 1 0,-1 2 0,-20-8 0,17 7 0,0-1 0,0-1 0,-22-14 0,-38-40 0,-4-3 0,72 59 0,0 0 0,0 1 0,-1 1 0,-27-10 0,13 6 0,0-2 0,-43-24 0,30 13 0,30 17 0,0-1 0,0-1 0,1 0 0,-19-20 0,-20-15 0,-22-6 0,36 27 0,-37-32 0,46 35 0,-54-33 0,52 36 0,-46-37 0,35 23 0,-1 1 0,-2 1 0,-56-26 0,-144-56 0,164 77 0,-24-16 0,66 31 0,1 1 0,-2 2 0,0 2 0,-45-10 0,-3 12 0,60 9 0,0 0 0,-46-14 0,-62-34 0,78 28 0,-68-19 0,28 16 0,-100-12 0,149 30 0,-65-20 0,76 17 0,0 2 0,-1 1 0,-60-4 0,12 5 0,-1-4 0,2-4 0,-110-32 0,62 18 0,-5 0 0,102 20 0,0 1 0,-70-5 0,-70 9 0,22 2 0,4-14 0,1-1 0,-96 17 0,-30-1 0,253-2 0,0 0 0,1-1 0,0-1 0,-1-1 0,2-1 0,-1-1 0,-18-10 0,-3 1 0,0 1 0,-1 3 0,-1 1 0,-46-5 0,29 9 0,-69 2 0,-39-5 0,-37-3 0,74 7 0,18-9 0,-13-1 0,-21-1 0,93 9 0,-59-1 0,-306 10 0,189 1 0,197-3 0,0-1 0,-38-8 0,31 3 0,-42-1 0,-98 8 0,103 3 0,-151-17 0,131 3 0,-171 1 0,238 11 0,1-2 0,-1 0 0,0-2 0,1-1 0,0-2 0,-49-16 0,29 4 0,-1 2 0,-1 3 0,0 2 0,-91-9 0,-213 10 0,245 11 0,-463-1 0,-417-91 0,702 50 0,47 2 0,172 28 0,13 3 0,-93-5 0,121 13 0,3 2 0,-1-1 0,1-2 0,0-1 0,0 0 0,0-2 0,-30-10 0,26 5 0,0 0 0,-1 2 0,-32-4 0,46 10 0,0 1 0,-1 0 0,1 1 0,0 1 0,-1 1 0,1 0 0,-23 6 0,1 0 0,0-1 0,0-2 0,-1-2 0,-50-2 0,-26 1 0,9 12 0,28-2 0,-48 7 0,70-9 0,-68 3 0,-387-12 0,251-3 0,223 5 0,0 1 0,0 2 0,1 2 0,-43 14 0,-7 1 0,-264 66 0,286-76 0,46-10 0,0 0 0,0 2 0,1 0 0,-1 1 0,-19 9 0,12-4 0,0-1 0,0-2 0,-1 0 0,-47 6 0,-13 5 0,-90 35 0,90-26 0,34-13 0,25-8 0,1 1 0,-40 19 0,-157 74 0,186-84 0,-1-2 0,-41 11 0,-37 14 0,42-11 0,28-11 0,1 1 0,-42 26 0,33-17 0,39-21 0,1 0 0,0 1 0,-20 15 0,16-7 0,1 1 0,-23 28 0,29-30 0,-1 0 0,-1-2 0,0 0 0,-1 0 0,-21 14 0,-24 6 0,38-21 0,-1 0 0,2 1 0,-31 26 0,3 3 0,-79 53 0,54-42 0,-78 73 0,108-85 0,28-26 0,0-1 0,-1 0 0,-34 22 0,26-22 0,1 1 0,1 2 0,1 0 0,0 1 0,1 1 0,1 1 0,0 0 0,2 2 0,-21 33 0,-106 144 0,121-166 0,2 0 0,-25 53 0,27-47 0,-41 61 0,46-82 0,5-6 0,0 0 0,1 0 0,0 1 0,1 0 0,0 1 0,-5 15 0,-46 139 0,51-142 0,0 1 0,1 0 0,2 0 0,-2 48 0,-4 30 0,-12 9 0,11-64 0,2 0 0,-4 73 0,14-27 0,-2 40 0,1-126 0,-2 0 0,0 0 0,0 0 0,0 0 0,-2 0 0,1-1 0,-1 1 0,0-1 0,-1 0 0,0 0 0,-1 0 0,-12 15 0,5-5 0,1 1 0,2 0 0,0 0 0,1 1 0,1 1 0,-9 35 0,-1 2 0,-1 14 0,18-72 0,1-1 0,0 1 0,0 0 0,0-1 0,-1 1 0,1-1 0,0 1 0,-1 0 0,1-1 0,0 1 0,-1-1 0,1 1 0,-1-1 0,1 1 0,-1-1 0,1 0 0,-1 1 0,1-1 0,-2 1 0,2-1 0,-1 0 0,1 0 0,-1 0 0,1 0 0,0 0 0,-1 0 0,1-1 0,-1 1 0,1 0 0,0 0 0,-1 0 0,1-1 0,0 1 0,-1 0 0,1 0 0,0-1 0,0 1 0,-1 0 0,1 0 0,0-1 0,0 1 0,-1 0 0,1-1 0,-12-27 0,11 26 0,-4-15 0,-3-6 0,1 0 0,-6-37 0,8 31 0,-1-1 0,-2 1 0,0 1 0,-18-41 0,2 9 0,17 41 0,0-1 0,-1 2 0,-1-1 0,-1 1 0,0 1 0,-15-19 0,14 23 0,5 7 0,1 0 0,0 0 0,0 0 0,1-1 0,0 1 0,0-1 0,0 0 0,1 0 0,-3-10 0,-32-137 0,36 237 0,6-61 0,1 1 0,0-1 0,13 31 0,-9-29 0,-2 0 0,8 36 0,26 153 0,-32-170 0,1 0 0,26 67 0,-34-106 0,-1 0 0,1 0 0,0 1 0,0-1 0,1-1 0,-1 1 0,1 0 0,0 0 0,0-1 0,0 0 0,1 1 0,-1-1 0,1-1 0,-1 1 0,1 0 0,0-1 0,0 0 0,5 2 0,-4-2 0,1-1 0,-1 1 0,1-1 0,-1-1 0,1 1 0,0-1 0,-1 0 0,1 0 0,0-1 0,-1 0 0,1 0 0,0 0 0,-1 0 0,7-3 0,53-26 0,-15 6 0,63-29 0,-98 45 0,-2-1 0,1 0 0,-1-1 0,-1-1 0,18-18 0,-23 22 0,0 0 0,1 1 0,0 0 0,0 0 0,0 0 0,0 1 0,1 0 0,0 1 0,15-6 0,5 2 0,54-10 0,-4 2 0,72-19 0,-111 26 181,-28 8-374,0-2 0,0 0-1,0 0 1,0-1 0,-1 0-1,0-1 1,18-11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D4468-2FD3-4617-9DAD-799F577146A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8DD5D-0960-49C6-9EA7-B16F00FEB54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7839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a-DK" dirty="0"/>
              <a:t>Lønnet praktik vigtigst, fordi der skal SU’en stoppes.</a:t>
            </a:r>
          </a:p>
          <a:p>
            <a:pPr marL="171450" indent="-171450">
              <a:buFontTx/>
              <a:buChar char="-"/>
            </a:pPr>
            <a:endParaRPr lang="da-DK" dirty="0"/>
          </a:p>
          <a:p>
            <a:pPr marL="171450" indent="-171450">
              <a:buFontTx/>
              <a:buChar char="-"/>
            </a:pPr>
            <a:r>
              <a:rPr lang="da-DK" dirty="0"/>
              <a:t>Hvis vi ikke får registreret den lønnede praktik i tide, vil de studerende risikere at få et tilbagebetalingskrav.</a:t>
            </a:r>
          </a:p>
          <a:p>
            <a:pPr marL="171450" indent="-171450">
              <a:buFontTx/>
              <a:buChar char="-"/>
            </a:pPr>
            <a:endParaRPr lang="da-DK" dirty="0"/>
          </a:p>
          <a:p>
            <a:pPr marL="171450" indent="-171450">
              <a:buFontTx/>
              <a:buChar char="-"/>
            </a:pPr>
            <a:r>
              <a:rPr lang="da-DK" dirty="0"/>
              <a:t>Vi tjekker praktikregistreringer igennem, når vi modtager projektindberetninger.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8DD5D-0960-49C6-9EA7-B16F00FEB541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2075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8DD5D-0960-49C6-9EA7-B16F00FEB541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0505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8DD5D-0960-49C6-9EA7-B16F00FEB541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0875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8DD5D-0960-49C6-9EA7-B16F00FEB541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0841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8DD5D-0960-49C6-9EA7-B16F00FEB541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580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8DD5D-0960-49C6-9EA7-B16F00FEB541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6234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8DD5D-0960-49C6-9EA7-B16F00FEB541}" type="slidenum">
              <a:rPr lang="da-DK" smtClean="0"/>
              <a:t>15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3255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196A7C-E469-4F77-1E2B-1F1DBA33A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1989F45-6EE6-0CA4-7372-AD109DF0B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0CFBA72-441A-14AD-E49B-359026A50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C2A453C-EB06-50E3-EAB4-E4CB803D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6ACE8D-6435-6210-3630-E0E616E69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123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DF0624-DEEF-13B2-BE7E-808541BBC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C986CB4-2E27-773E-3583-5E37648E4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C198A7-0E8D-DF70-8D38-160508E2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A7F7E9-D293-FD6E-4299-65749A0E3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C71039F-B25D-9DBE-4F5E-80BA0D440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381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94BDC08-588F-3FB4-1350-CDA1F22794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8326453-59BE-88D9-6B7A-D56C5D6ED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6506C8-8C6C-6E6A-F7AA-20252813E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C80327-1846-6239-77F9-31438429A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17648F3-32DC-805A-ABFB-A0521167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840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A2296A-BCC5-B0C1-6111-064EFE845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7FB486-85B4-A241-72DA-7AF3E2DF6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1E995F-A071-BA81-00A5-16826E1AE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B14F8F9-3BB0-5F08-2EDF-55F8B701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CD3970A-BF2F-C5DD-0E18-4E2A8B8A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974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D969CD-1F58-7DA4-1A20-568BDF6AB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79250A2-A48B-FF9C-CA56-25E2A10F9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0735817-FBA1-DB6E-C9FD-57AF90E8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E986AD6-419A-3D2C-C7BA-63ED6731A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2FF41AA-DB27-E1F7-6C6D-66084073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223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2A4B4C-DBC7-22AE-7E8B-24498D80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EA45BD5-C175-765F-F611-AA53EC9544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3C09FC1-0DB3-A5AB-D8F6-047AB93C9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DDB8231-7118-6059-A048-75F03F040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311A608-ABCA-62E0-BCDC-E92425BA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C01D440-E743-214C-AE7E-5A77E384A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863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A3BF6B-FA26-D45B-05D8-AADCB4009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7C0DBA0-88C5-9CC3-4359-5C422A0BD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0BA46B6-BC1F-5CF1-A941-EABB98E69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2C72E59-7C86-4476-F0E9-26F3C709D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4AD31D4-FD56-D4B6-21C4-EF2D527DA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0118380-1086-BE10-9147-9DB19B24F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70DF3BA-8E02-CF5E-D0A1-971EFC0C8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9855D13-7C28-51C9-E8BF-E501768AE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346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6F70B3-B434-263E-F79C-5F6CB3760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1BC80BB-4A8D-AF1A-01F7-EC42D13A2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48B2DF8-E930-FA70-2C5F-74EFBDE9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CDEF137-E452-FAD1-16BE-3206B600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625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045C119-7223-5BEB-68AC-4B93523D5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CAD4E33-6ACE-35BC-F195-944582E9F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996082F-50DB-D42F-9ECF-CB908C4C7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669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C57500-399E-8F24-15A7-96E661D73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878156-B7C8-23BB-12F3-D1FA5C3A6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45661A7-139A-BEC3-1CC0-F4FDD677E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2D240AB-3C06-BFF2-33AA-F4C27DF90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CA40071-D5EF-48F7-E729-2F4A757AC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D854759-E247-C830-2480-DD3BE01AF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356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AAF6D1-A421-9C06-9DF1-01B125025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E55B71F-C6B4-3D9A-03C1-508B620A94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F39D473-7B2C-62C7-9AF1-7A1957890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5E956A6-E151-A0A1-73F5-5FBD66838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3F59FC9-B404-6F2F-ECBF-EB794A637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14932A-6B09-AC8B-3381-56191771D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219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1A42027-EEAD-9FF8-8BDA-9F4CE8BA7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0FFA3F2-C3A7-14CB-A90A-FB18C61DB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6A5CB54-8C04-3E93-3D3B-A571155F6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ADCF30-1B64-4D39-92EE-EE65AABB9C03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319D28F-E069-7FEE-EF37-298DABDD5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DCCB55-1684-81BA-AAC0-0919E97977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54E165-4AB9-4670-9408-8A19983D98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29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ngdomskort.dk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.dk/" TargetMode="External"/><Relationship Id="rId7" Type="http://schemas.openxmlformats.org/officeDocument/2006/relationships/hyperlink" Target="mailto:SU-praktikaftale@adm.dtu.dk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U@adm.dtu.dk" TargetMode="External"/><Relationship Id="rId5" Type="http://schemas.openxmlformats.org/officeDocument/2006/relationships/hyperlink" Target="http://www.student.dtu.dk/vejledning/su-kontoret" TargetMode="External"/><Relationship Id="rId4" Type="http://schemas.openxmlformats.org/officeDocument/2006/relationships/hyperlink" Target="http://www.ungdomskort.d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U-praktikaftale@adm.dtu.d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FE7D36-723A-066D-3E0D-79BAD9584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288" y="2437595"/>
            <a:ext cx="9454978" cy="1282634"/>
          </a:xfrm>
        </p:spPr>
        <p:txBody>
          <a:bodyPr>
            <a:normAutofit/>
          </a:bodyPr>
          <a:lstStyle/>
          <a:p>
            <a:r>
              <a:rPr lang="da-DK" b="1" dirty="0">
                <a:solidFill>
                  <a:srgbClr val="C00000"/>
                </a:solidFill>
              </a:rPr>
              <a:t>Praktik og SU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7560A1D-8754-3B28-B65B-6F89E31E7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3978" y="2005569"/>
            <a:ext cx="9525000" cy="3900959"/>
          </a:xfrm>
        </p:spPr>
        <p:txBody>
          <a:bodyPr/>
          <a:lstStyle/>
          <a:p>
            <a:endParaRPr lang="da-DK" dirty="0"/>
          </a:p>
          <a:p>
            <a:pPr marL="342900" indent="-342900" algn="l">
              <a:buFontTx/>
              <a:buChar char="-"/>
            </a:pPr>
            <a:endParaRPr lang="da-DK" dirty="0"/>
          </a:p>
        </p:txBody>
      </p:sp>
      <p:pic>
        <p:nvPicPr>
          <p:cNvPr id="4" name="Picture 6" descr="dtu_grey_red">
            <a:extLst>
              <a:ext uri="{FF2B5EF4-FFF2-40B4-BE49-F238E27FC236}">
                <a16:creationId xmlns:a16="http://schemas.microsoft.com/office/drawing/2014/main" id="{82A60A4F-0309-0315-EFAB-5B143C257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779463"/>
            <a:ext cx="49371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3226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2FB51C-650E-AC60-09E1-E81207E3B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Ulønnet praktik og erkendtlighed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C6D4FC-A938-CE9D-6615-67FB7F47A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FontTx/>
              <a:buNone/>
            </a:pPr>
            <a:r>
              <a:rPr lang="da-DK" altLang="da-DK" dirty="0"/>
              <a:t>	Det er tilladt at modtage en erkendtlighed på op til 3.608 kr. / mdr. fra virksomheden, hvis visse betingelser er opfyldt: </a:t>
            </a:r>
          </a:p>
          <a:p>
            <a:pPr>
              <a:spcBef>
                <a:spcPts val="1200"/>
              </a:spcBef>
              <a:buFontTx/>
              <a:buNone/>
            </a:pPr>
            <a:endParaRPr lang="da-DK" altLang="da-DK" dirty="0"/>
          </a:p>
          <a:p>
            <a:pPr>
              <a:spcBef>
                <a:spcPts val="1200"/>
              </a:spcBef>
            </a:pPr>
            <a:r>
              <a:rPr lang="da-DK" altLang="da-DK" dirty="0"/>
              <a:t>Erkendtligheden </a:t>
            </a:r>
            <a:r>
              <a:rPr lang="da-DK" altLang="da-DK" i="1" dirty="0"/>
              <a:t>må ikke </a:t>
            </a:r>
            <a:r>
              <a:rPr lang="da-DK" altLang="da-DK" dirty="0"/>
              <a:t>være en forventet indkomst</a:t>
            </a:r>
          </a:p>
          <a:p>
            <a:pPr>
              <a:spcBef>
                <a:spcPts val="1200"/>
              </a:spcBef>
            </a:pPr>
            <a:r>
              <a:rPr lang="da-DK" altLang="da-DK" dirty="0"/>
              <a:t>Erkendtligheden </a:t>
            </a:r>
            <a:r>
              <a:rPr lang="da-DK" altLang="da-DK" i="1" dirty="0"/>
              <a:t>må derfor ikke </a:t>
            </a:r>
            <a:r>
              <a:rPr lang="da-DK" altLang="da-DK" dirty="0"/>
              <a:t>være indskrevet i praktikaftalen</a:t>
            </a:r>
          </a:p>
          <a:p>
            <a:pPr>
              <a:spcBef>
                <a:spcPts val="1200"/>
              </a:spcBef>
            </a:pPr>
            <a:r>
              <a:rPr lang="da-DK" altLang="da-DK" dirty="0"/>
              <a:t>SU-kontoret skal altså </a:t>
            </a:r>
            <a:r>
              <a:rPr lang="da-DK" altLang="da-DK" i="1" dirty="0"/>
              <a:t>ikke informeres </a:t>
            </a:r>
            <a:r>
              <a:rPr lang="da-DK" altLang="da-DK" dirty="0"/>
              <a:t>om erkendtligheder</a:t>
            </a:r>
          </a:p>
          <a:p>
            <a:pPr algn="ctr">
              <a:spcBef>
                <a:spcPts val="1200"/>
              </a:spcBef>
              <a:buFontTx/>
              <a:buNone/>
            </a:pPr>
            <a:endParaRPr lang="da-DK" altLang="da-DK" i="1" dirty="0"/>
          </a:p>
          <a:p>
            <a:pPr algn="ctr">
              <a:spcBef>
                <a:spcPts val="1200"/>
              </a:spcBef>
              <a:buFontTx/>
              <a:buNone/>
            </a:pPr>
            <a:r>
              <a:rPr lang="da-DK" altLang="da-DK" i="1" dirty="0"/>
              <a:t>Vær opmærksom på at erkendtligheden er skattepligtig </a:t>
            </a:r>
            <a:br>
              <a:rPr lang="da-DK" altLang="da-DK" i="1" dirty="0"/>
            </a:br>
            <a:r>
              <a:rPr lang="da-DK" altLang="da-DK" i="1" dirty="0"/>
              <a:t>og tæller som B-skat. </a:t>
            </a:r>
          </a:p>
          <a:p>
            <a:pPr algn="ctr">
              <a:spcBef>
                <a:spcPts val="1200"/>
              </a:spcBef>
              <a:buFontTx/>
              <a:buNone/>
            </a:pPr>
            <a:endParaRPr lang="da-DK" altLang="da-DK" sz="2000" b="0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41301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CC5FF2-F31C-56EC-BF86-98C62D3EB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Ulønnet praktik i udlandet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892DAA-ED90-4740-A604-0E1D5E8E8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649"/>
            <a:ext cx="10515600" cy="4661314"/>
          </a:xfrm>
        </p:spPr>
        <p:txBody>
          <a:bodyPr/>
          <a:lstStyle/>
          <a:p>
            <a:r>
              <a:rPr lang="da-DK" dirty="0"/>
              <a:t>Det må du godt!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Hvis du skifter din folkeregisteradresse hjem til en eller begge af dine forældre, skal du huske at oplyse om ændringen af dine bopælsforhold. Det gør du på:</a:t>
            </a:r>
          </a:p>
          <a:p>
            <a:endParaRPr lang="da-DK" dirty="0"/>
          </a:p>
          <a:p>
            <a:pPr marL="0" indent="0" algn="ctr">
              <a:buNone/>
            </a:pPr>
            <a:r>
              <a:rPr lang="da-DK" b="1" dirty="0" err="1">
                <a:solidFill>
                  <a:srgbClr val="C00000"/>
                </a:solidFill>
              </a:rPr>
              <a:t>MinSU</a:t>
            </a:r>
            <a:r>
              <a:rPr lang="da-DK" b="1" dirty="0">
                <a:solidFill>
                  <a:srgbClr val="C00000"/>
                </a:solidFill>
              </a:rPr>
              <a:t> </a:t>
            </a:r>
            <a:r>
              <a:rPr lang="da-DK" b="1" dirty="0">
                <a:solidFill>
                  <a:srgbClr val="C00000"/>
                </a:solidFill>
                <a:sym typeface="Wingdings" panose="05000000000000000000" pitchFamily="2" charset="2"/>
              </a:rPr>
              <a:t> ”Ret din SU”  ”Oplys særlige bopælsforhold”</a:t>
            </a:r>
            <a:endParaRPr lang="da-DK" b="1" dirty="0">
              <a:solidFill>
                <a:srgbClr val="C00000"/>
              </a:solidFill>
            </a:endParaRPr>
          </a:p>
          <a:p>
            <a:endParaRPr lang="da-DK" dirty="0"/>
          </a:p>
          <a:p>
            <a:r>
              <a:rPr lang="da-DK" dirty="0"/>
              <a:t>Ellers får du udbetalt den hjemmeboende SU-sats.</a:t>
            </a:r>
          </a:p>
        </p:txBody>
      </p:sp>
    </p:spTree>
    <p:extLst>
      <p:ext uri="{BB962C8B-B14F-4D97-AF65-F5344CB8AC3E}">
        <p14:creationId xmlns:p14="http://schemas.microsoft.com/office/powerpoint/2010/main" val="3037899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871D93-6E24-0C5C-A7CF-FD4925085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Ulønnet praktik </a:t>
            </a:r>
            <a:r>
              <a:rPr lang="da-DK" b="1">
                <a:solidFill>
                  <a:srgbClr val="C00000"/>
                </a:solidFill>
              </a:rPr>
              <a:t>i udlandet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A8C9C4-3A65-0C7A-5A07-A96168A3F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2025"/>
            <a:ext cx="10515600" cy="3081655"/>
          </a:xfrm>
        </p:spPr>
        <p:txBody>
          <a:bodyPr/>
          <a:lstStyle/>
          <a:p>
            <a:r>
              <a:rPr lang="da-DK" dirty="0"/>
              <a:t>Hold et vågent øje med støttemeddelelser og andre beskeder fra Uddannelses- og Forskningsstyrelsen i din </a:t>
            </a:r>
            <a:r>
              <a:rPr lang="da-DK" dirty="0" err="1"/>
              <a:t>E-boks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Ser din støttemeddelelse rigtig ud?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Kontakt os hurtigst muligt, hvis ikke!</a:t>
            </a:r>
          </a:p>
        </p:txBody>
      </p:sp>
    </p:spTree>
    <p:extLst>
      <p:ext uri="{BB962C8B-B14F-4D97-AF65-F5344CB8AC3E}">
        <p14:creationId xmlns:p14="http://schemas.microsoft.com/office/powerpoint/2010/main" val="81224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EB1B94-FFE2-27D0-C91C-4A77C2765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Praktik og ungdomskort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7CBEF0-B833-FF8C-C020-4219D233E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dirty="0"/>
              <a:t>Ungdomskort er også en ordning under SU.</a:t>
            </a:r>
          </a:p>
          <a:p>
            <a:endParaRPr lang="da-DK" sz="2400" dirty="0"/>
          </a:p>
          <a:p>
            <a:r>
              <a:rPr lang="da-DK" sz="2400" b="1" dirty="0"/>
              <a:t>Lønnet praktik: </a:t>
            </a:r>
            <a:r>
              <a:rPr lang="da-DK" sz="2400" dirty="0"/>
              <a:t>Du har ikke ret til Ungdomskort eller Kilometerpenge i de måneder, du er i praktik</a:t>
            </a:r>
          </a:p>
          <a:p>
            <a:pPr marL="0" indent="0">
              <a:buNone/>
            </a:pPr>
            <a:endParaRPr lang="da-DK" sz="2400" dirty="0"/>
          </a:p>
          <a:p>
            <a:r>
              <a:rPr lang="da-DK" sz="2400" b="1" dirty="0"/>
              <a:t>I stedet: </a:t>
            </a:r>
            <a:r>
              <a:rPr lang="da-DK" sz="2400" dirty="0"/>
              <a:t>Kan du muligvis få det skattemæssige kørselsfradrag. Det kan du læse mere om på www.skat.dk</a:t>
            </a:r>
          </a:p>
          <a:p>
            <a:pPr marL="0" indent="0">
              <a:buNone/>
            </a:pPr>
            <a:endParaRPr lang="da-DK" sz="2400" dirty="0"/>
          </a:p>
          <a:p>
            <a:r>
              <a:rPr lang="da-DK" sz="2400" b="1" dirty="0"/>
              <a:t>Ulønnet praktik: </a:t>
            </a:r>
            <a:r>
              <a:rPr lang="da-DK" sz="2400" dirty="0"/>
              <a:t>Du har ret til Ungdomskort eller Kørselspenge under din praktik</a:t>
            </a:r>
          </a:p>
        </p:txBody>
      </p:sp>
    </p:spTree>
    <p:extLst>
      <p:ext uri="{BB962C8B-B14F-4D97-AF65-F5344CB8AC3E}">
        <p14:creationId xmlns:p14="http://schemas.microsoft.com/office/powerpoint/2010/main" val="3131263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4B5981-BE21-F98F-6D33-3BE85D26C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Praktik og ungdomskort</a:t>
            </a:r>
            <a:endParaRPr lang="da-DK" dirty="0"/>
          </a:p>
        </p:txBody>
      </p:sp>
      <p:pic>
        <p:nvPicPr>
          <p:cNvPr id="4" name="Billede 2">
            <a:extLst>
              <a:ext uri="{FF2B5EF4-FFF2-40B4-BE49-F238E27FC236}">
                <a16:creationId xmlns:a16="http://schemas.microsoft.com/office/drawing/2014/main" id="{B63FCE35-BE22-20E1-7F97-8AF51F1C44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369" y="1690688"/>
            <a:ext cx="4713022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4E52303B-74D6-3713-8716-48ECEDD35A9E}"/>
              </a:ext>
            </a:extLst>
          </p:cNvPr>
          <p:cNvSpPr txBox="1"/>
          <p:nvPr/>
        </p:nvSpPr>
        <p:spPr>
          <a:xfrm>
            <a:off x="924560" y="2357120"/>
            <a:ext cx="5359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200" dirty="0"/>
              <a:t>Du skal kun gøre noget ift. dit ungdomskort, hvis dit praktiksted ligger udenfor dit takstområde</a:t>
            </a:r>
          </a:p>
          <a:p>
            <a:endParaRPr lang="da-DK" sz="2200" dirty="0"/>
          </a:p>
          <a:p>
            <a:endParaRPr lang="da-DK" sz="2200" dirty="0"/>
          </a:p>
          <a:p>
            <a:r>
              <a:rPr lang="da-DK" sz="2200" dirty="0"/>
              <a:t>Det kan du læse mere om på </a:t>
            </a:r>
            <a:r>
              <a:rPr lang="da-DK" sz="2200" dirty="0">
                <a:hlinkClick r:id="rId4"/>
              </a:rPr>
              <a:t>www.ungdomskort.dk</a:t>
            </a:r>
            <a:r>
              <a:rPr lang="da-DK" sz="2200" dirty="0"/>
              <a:t> </a:t>
            </a:r>
            <a:r>
              <a:rPr lang="da-DK" sz="2200" dirty="0">
                <a:sym typeface="Wingdings" panose="05000000000000000000" pitchFamily="2" charset="2"/>
              </a:rPr>
              <a:t> ”Ungdomskort”  ”Praktik/Forlagt undervisning”</a:t>
            </a:r>
            <a:endParaRPr lang="da-DK" sz="2200" dirty="0"/>
          </a:p>
        </p:txBody>
      </p:sp>
    </p:spTree>
    <p:extLst>
      <p:ext uri="{BB962C8B-B14F-4D97-AF65-F5344CB8AC3E}">
        <p14:creationId xmlns:p14="http://schemas.microsoft.com/office/powerpoint/2010/main" val="3304569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387410-B8F3-E142-1787-0C259FF4B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Spørgsmål og svar om din SU og dit ungdomskort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70094D-69AA-9979-EF5B-426385FF2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da-DK" sz="2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www.su.dk</a:t>
            </a:r>
            <a:endParaRPr lang="da-DK" sz="2200" dirty="0"/>
          </a:p>
          <a:p>
            <a:r>
              <a:rPr lang="da-DK" sz="2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www.ungdomskort.dk</a:t>
            </a:r>
            <a:endParaRPr lang="da-DK" sz="2200" dirty="0"/>
          </a:p>
          <a:p>
            <a:r>
              <a:rPr lang="da-DK" sz="22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www.student.dtu.dk/vejledning/su-kontoret</a:t>
            </a:r>
            <a:endParaRPr lang="da-DK" sz="2200" dirty="0"/>
          </a:p>
          <a:p>
            <a:endParaRPr lang="da-DK" dirty="0"/>
          </a:p>
          <a:p>
            <a:pPr marL="0" indent="0">
              <a:buNone/>
            </a:pPr>
            <a:r>
              <a:rPr lang="da-DK" sz="2400" b="1" dirty="0">
                <a:solidFill>
                  <a:srgbClr val="C00000"/>
                </a:solidFill>
              </a:rPr>
              <a:t>SU-kontorets kontaktinformationer og åbningstider</a:t>
            </a:r>
          </a:p>
          <a:p>
            <a:pPr marL="0" indent="0">
              <a:buNone/>
            </a:pPr>
            <a:endParaRPr lang="da-DK" sz="2000" b="1" dirty="0"/>
          </a:p>
          <a:p>
            <a:pPr marL="0" indent="0">
              <a:buNone/>
            </a:pPr>
            <a:r>
              <a:rPr lang="da-DK" sz="2000" b="1" dirty="0"/>
              <a:t>Mail: </a:t>
            </a:r>
            <a:r>
              <a:rPr lang="da-DK" sz="20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SU@adm.dtu.dk</a:t>
            </a:r>
            <a:r>
              <a:rPr lang="da-DK" sz="2000" dirty="0"/>
              <a:t> og </a:t>
            </a:r>
            <a:r>
              <a:rPr lang="da-DK" sz="20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SU-praktikaftale@adm.dtu.dk</a:t>
            </a:r>
            <a:endParaRPr lang="da-DK" sz="2000" dirty="0"/>
          </a:p>
          <a:p>
            <a:pPr marL="0" indent="0">
              <a:buNone/>
            </a:pPr>
            <a:r>
              <a:rPr lang="da-DK" sz="2000" b="1" dirty="0"/>
              <a:t>Telefontid: </a:t>
            </a:r>
            <a:r>
              <a:rPr lang="da-DK" sz="2000" dirty="0"/>
              <a:t>Tirsdag og torsdag fra kl. 12 – 13 på tlf. 45 25 72 46</a:t>
            </a:r>
          </a:p>
          <a:p>
            <a:pPr marL="0" indent="0">
              <a:buNone/>
            </a:pPr>
            <a:r>
              <a:rPr lang="da-DK" sz="2000" b="1" dirty="0"/>
              <a:t>Personlige henvendelser: </a:t>
            </a:r>
            <a:r>
              <a:rPr lang="da-DK" sz="2000" dirty="0"/>
              <a:t>Mandag i Ballerup kl. 12 – 14 og onsdag i Lyngby kl. 12 - 14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7851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D8FD0-7C0F-9E9E-C466-5618328B1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Hvad skal du selv gøre?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8E14FB-69C3-800B-D88E-888413FD9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a-DK" dirty="0"/>
              <a:t>Uanset om du skal i lønnet eller ulønnet praktik, skal du sende din ansættelseskontrakt/praktikaftale til SU-kontorets praktikmail:</a:t>
            </a:r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b="1" dirty="0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SU-praktikaftale@adm.dtu.dk</a:t>
            </a:r>
            <a:endParaRPr lang="da-DK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da-DK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da-DK" dirty="0"/>
              <a:t>Så registrerer vi dit praktikforløb i SU-systemet</a:t>
            </a:r>
          </a:p>
          <a:p>
            <a:pPr marL="0" indent="0" algn="ctr">
              <a:buNone/>
            </a:pPr>
            <a:endParaRPr lang="da-DK" dirty="0"/>
          </a:p>
          <a:p>
            <a:pPr marL="0" indent="0" algn="ctr">
              <a:buNone/>
            </a:pPr>
            <a:r>
              <a:rPr lang="da-DK" b="1" dirty="0"/>
              <a:t>Deadline: </a:t>
            </a:r>
            <a:r>
              <a:rPr lang="da-DK" dirty="0"/>
              <a:t>Hurtigst muligt </a:t>
            </a:r>
            <a:r>
              <a:rPr lang="da-DK" b="1" dirty="0">
                <a:sym typeface="Wingdings" panose="05000000000000000000" pitchFamily="2" charset="2"/>
              </a:rPr>
              <a:t></a:t>
            </a:r>
            <a:endParaRPr lang="da-DK" b="1" dirty="0"/>
          </a:p>
          <a:p>
            <a:pPr marL="0" indent="0">
              <a:buNone/>
            </a:pPr>
            <a:endParaRPr lang="da-DK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da-DK" b="1" dirty="0"/>
          </a:p>
          <a:p>
            <a:pPr marL="0" indent="0" algn="ctr">
              <a:buNone/>
            </a:pP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220082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92D5D2-65F7-DE66-B771-110EA9D52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Lønnet praktik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5C5D069-EEDD-50CE-1882-6A2B70048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Lønnet praktik = ingen SU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20 ugers praktik = minimum 5 måneder uden SU</a:t>
            </a:r>
            <a:br>
              <a:rPr lang="da-DK" dirty="0"/>
            </a:br>
            <a:r>
              <a:rPr lang="da-DK" dirty="0"/>
              <a:t>(men SU’en lukkes i det antal måneder, du er i praktik)</a:t>
            </a:r>
          </a:p>
          <a:p>
            <a:endParaRPr lang="da-DK" dirty="0"/>
          </a:p>
          <a:p>
            <a:r>
              <a:rPr lang="da-DK" dirty="0"/>
              <a:t>SU er forudbetalt, løn er bagudbetalt: Hvad gør jeg?</a:t>
            </a:r>
          </a:p>
          <a:p>
            <a:endParaRPr lang="da-DK" dirty="0"/>
          </a:p>
          <a:p>
            <a:r>
              <a:rPr lang="da-DK" dirty="0"/>
              <a:t>Du kan søge om at få udbetalt </a:t>
            </a:r>
            <a:r>
              <a:rPr lang="da-DK" b="1" dirty="0">
                <a:solidFill>
                  <a:srgbClr val="C00000"/>
                </a:solidFill>
              </a:rPr>
              <a:t>dobbeltklip</a:t>
            </a:r>
            <a:r>
              <a:rPr lang="da-DK" b="1" dirty="0"/>
              <a:t> </a:t>
            </a:r>
            <a:r>
              <a:rPr lang="da-DK" dirty="0"/>
              <a:t>måneden før din praktik.</a:t>
            </a:r>
          </a:p>
        </p:txBody>
      </p:sp>
    </p:spTree>
    <p:extLst>
      <p:ext uri="{BB962C8B-B14F-4D97-AF65-F5344CB8AC3E}">
        <p14:creationId xmlns:p14="http://schemas.microsoft.com/office/powerpoint/2010/main" val="1902011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7B8FE5-9C76-3CD7-C297-301627541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Dobbeltklip før praktik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AD4D10-11CC-0F29-C0FC-02C29BE08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23" y="2339556"/>
            <a:ext cx="10515600" cy="3159370"/>
          </a:xfrm>
        </p:spPr>
        <p:txBody>
          <a:bodyPr/>
          <a:lstStyle/>
          <a:p>
            <a:endParaRPr lang="da-DK" dirty="0"/>
          </a:p>
          <a:p>
            <a:endParaRPr lang="da-DK" dirty="0"/>
          </a:p>
        </p:txBody>
      </p:sp>
      <p:graphicFrame>
        <p:nvGraphicFramePr>
          <p:cNvPr id="25" name="Tabel 24">
            <a:extLst>
              <a:ext uri="{FF2B5EF4-FFF2-40B4-BE49-F238E27FC236}">
                <a16:creationId xmlns:a16="http://schemas.microsoft.com/office/drawing/2014/main" id="{C96DD69B-58FE-21E7-C1E4-D268BEF2C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165483"/>
              </p:ext>
            </p:extLst>
          </p:nvPr>
        </p:nvGraphicFramePr>
        <p:xfrm>
          <a:off x="897177" y="2339556"/>
          <a:ext cx="10397646" cy="27275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5378">
                  <a:extLst>
                    <a:ext uri="{9D8B030D-6E8A-4147-A177-3AD203B41FA5}">
                      <a16:colId xmlns:a16="http://schemas.microsoft.com/office/drawing/2014/main" val="3081048256"/>
                    </a:ext>
                  </a:extLst>
                </a:gridCol>
                <a:gridCol w="1485378">
                  <a:extLst>
                    <a:ext uri="{9D8B030D-6E8A-4147-A177-3AD203B41FA5}">
                      <a16:colId xmlns:a16="http://schemas.microsoft.com/office/drawing/2014/main" val="103749648"/>
                    </a:ext>
                  </a:extLst>
                </a:gridCol>
                <a:gridCol w="1485378">
                  <a:extLst>
                    <a:ext uri="{9D8B030D-6E8A-4147-A177-3AD203B41FA5}">
                      <a16:colId xmlns:a16="http://schemas.microsoft.com/office/drawing/2014/main" val="3547460898"/>
                    </a:ext>
                  </a:extLst>
                </a:gridCol>
                <a:gridCol w="1485378">
                  <a:extLst>
                    <a:ext uri="{9D8B030D-6E8A-4147-A177-3AD203B41FA5}">
                      <a16:colId xmlns:a16="http://schemas.microsoft.com/office/drawing/2014/main" val="604671139"/>
                    </a:ext>
                  </a:extLst>
                </a:gridCol>
                <a:gridCol w="1485378">
                  <a:extLst>
                    <a:ext uri="{9D8B030D-6E8A-4147-A177-3AD203B41FA5}">
                      <a16:colId xmlns:a16="http://schemas.microsoft.com/office/drawing/2014/main" val="3175812364"/>
                    </a:ext>
                  </a:extLst>
                </a:gridCol>
                <a:gridCol w="1485378">
                  <a:extLst>
                    <a:ext uri="{9D8B030D-6E8A-4147-A177-3AD203B41FA5}">
                      <a16:colId xmlns:a16="http://schemas.microsoft.com/office/drawing/2014/main" val="3594997425"/>
                    </a:ext>
                  </a:extLst>
                </a:gridCol>
                <a:gridCol w="1485378">
                  <a:extLst>
                    <a:ext uri="{9D8B030D-6E8A-4147-A177-3AD203B41FA5}">
                      <a16:colId xmlns:a16="http://schemas.microsoft.com/office/drawing/2014/main" val="287707083"/>
                    </a:ext>
                  </a:extLst>
                </a:gridCol>
              </a:tblGrid>
              <a:tr h="624407"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ysClr val="windowText" lastClr="000000"/>
                          </a:solidFill>
                        </a:rPr>
                        <a:t>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ysClr val="windowText" lastClr="000000"/>
                          </a:solidFill>
                        </a:rPr>
                        <a:t>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ysClr val="windowText" lastClr="000000"/>
                          </a:solidFill>
                        </a:rPr>
                        <a:t>Oktober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ysClr val="windowText" lastClr="000000"/>
                          </a:solidFill>
                        </a:rPr>
                        <a:t>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ysClr val="windowText" lastClr="000000"/>
                          </a:solidFill>
                        </a:rPr>
                        <a:t>December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ysClr val="windowText" lastClr="000000"/>
                          </a:solidFill>
                        </a:rPr>
                        <a:t>Januar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ysClr val="windowText" lastClr="000000"/>
                          </a:solidFill>
                        </a:rPr>
                        <a:t>Februar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547168"/>
                  </a:ext>
                </a:extLst>
              </a:tr>
              <a:tr h="624407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Alm. studie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Lønnet praktik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Lønnet praktik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Lønnet praktik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Lønnet praktik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Lønnet praktik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Alm. studie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51443"/>
                  </a:ext>
                </a:extLst>
              </a:tr>
              <a:tr h="624407"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  <a:p>
                      <a:pPr algn="ctr"/>
                      <a:r>
                        <a:rPr lang="da-DK" dirty="0"/>
                        <a:t>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  <a:p>
                      <a:pPr algn="ctr"/>
                      <a:r>
                        <a:rPr lang="da-DK" b="1" dirty="0">
                          <a:solidFill>
                            <a:srgbClr val="FF0000"/>
                          </a:solidFill>
                        </a:rPr>
                        <a:t>0 kr.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  <a:p>
                      <a:pPr algn="ctr"/>
                      <a:r>
                        <a:rPr lang="da-DK" dirty="0"/>
                        <a:t>Praktikløn for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Praktikløn for oktober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Praktikløn for november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Praktikløn for december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  <a:p>
                      <a:pPr algn="ctr"/>
                      <a:r>
                        <a:rPr lang="da-DK" b="1" dirty="0">
                          <a:solidFill>
                            <a:srgbClr val="00B050"/>
                          </a:solidFill>
                        </a:rPr>
                        <a:t>SU + praktikløn for januar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873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06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67BA8F-0000-1E69-EB9B-72429D15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Dobbeltklip før praktik</a:t>
            </a:r>
            <a:endParaRPr lang="da-DK" dirty="0"/>
          </a:p>
        </p:txBody>
      </p:sp>
      <p:pic>
        <p:nvPicPr>
          <p:cNvPr id="8" name="Pladsholder til indhold 7">
            <a:extLst>
              <a:ext uri="{FF2B5EF4-FFF2-40B4-BE49-F238E27FC236}">
                <a16:creationId xmlns:a16="http://schemas.microsoft.com/office/drawing/2014/main" id="{E22A5D72-39C1-A3FF-B446-BC802FE632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5220" y="2655518"/>
            <a:ext cx="9341560" cy="250159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Håndskrift 8">
                <a:extLst>
                  <a:ext uri="{FF2B5EF4-FFF2-40B4-BE49-F238E27FC236}">
                    <a16:creationId xmlns:a16="http://schemas.microsoft.com/office/drawing/2014/main" id="{09C1B4EA-DE7D-AE66-C90F-DAF611C7EC50}"/>
                  </a:ext>
                </a:extLst>
              </p14:cNvPr>
              <p14:cNvContentPartPr/>
              <p14:nvPr/>
            </p14:nvContentPartPr>
            <p14:xfrm>
              <a:off x="9731347" y="3844100"/>
              <a:ext cx="867240" cy="616320"/>
            </p14:xfrm>
          </p:contentPart>
        </mc:Choice>
        <mc:Fallback xmlns="">
          <p:pic>
            <p:nvPicPr>
              <p:cNvPr id="9" name="Håndskrift 8">
                <a:extLst>
                  <a:ext uri="{FF2B5EF4-FFF2-40B4-BE49-F238E27FC236}">
                    <a16:creationId xmlns:a16="http://schemas.microsoft.com/office/drawing/2014/main" id="{09C1B4EA-DE7D-AE66-C90F-DAF611C7EC5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668707" y="3781460"/>
                <a:ext cx="992880" cy="741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Håndskrift 9">
                <a:extLst>
                  <a:ext uri="{FF2B5EF4-FFF2-40B4-BE49-F238E27FC236}">
                    <a16:creationId xmlns:a16="http://schemas.microsoft.com/office/drawing/2014/main" id="{4B20FE0B-05F0-3770-E45B-0E26F744B999}"/>
                  </a:ext>
                </a:extLst>
              </p14:cNvPr>
              <p14:cNvContentPartPr/>
              <p14:nvPr/>
            </p14:nvContentPartPr>
            <p14:xfrm>
              <a:off x="2354947" y="1902980"/>
              <a:ext cx="7829280" cy="1955160"/>
            </p14:xfrm>
          </p:contentPart>
        </mc:Choice>
        <mc:Fallback xmlns="">
          <p:pic>
            <p:nvPicPr>
              <p:cNvPr id="10" name="Håndskrift 9">
                <a:extLst>
                  <a:ext uri="{FF2B5EF4-FFF2-40B4-BE49-F238E27FC236}">
                    <a16:creationId xmlns:a16="http://schemas.microsoft.com/office/drawing/2014/main" id="{4B20FE0B-05F0-3770-E45B-0E26F744B99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291947" y="1839980"/>
                <a:ext cx="7954920" cy="2080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09302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B797F1-8568-EEED-7F45-366861FB8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Dobbeltklip før praktik</a:t>
            </a:r>
            <a:endParaRPr lang="da-DK" dirty="0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901C54C1-5BE9-7252-31FA-9F57280CE5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16066" y="1954060"/>
            <a:ext cx="9316279" cy="2734850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7A087BE6-49C2-8E01-0E20-E179A4DECA24}"/>
              </a:ext>
            </a:extLst>
          </p:cNvPr>
          <p:cNvSpPr txBox="1"/>
          <p:nvPr/>
        </p:nvSpPr>
        <p:spPr>
          <a:xfrm>
            <a:off x="1459282" y="5002386"/>
            <a:ext cx="98298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i="1" dirty="0"/>
              <a:t>Vær opmærksom på, at du allerede har brugt dit fradrag i august, hvis du har din SU på dit hovedkort. Det betyder, at du skal betale fuld skat af det ekstra klip.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6BBBF2B9-763D-7C99-6A24-CC111611F04D}"/>
              </a:ext>
            </a:extLst>
          </p:cNvPr>
          <p:cNvSpPr txBox="1"/>
          <p:nvPr/>
        </p:nvSpPr>
        <p:spPr>
          <a:xfrm>
            <a:off x="2184400" y="3606800"/>
            <a:ext cx="701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/>
              <a:t>X 2</a:t>
            </a:r>
          </a:p>
        </p:txBody>
      </p:sp>
    </p:spTree>
    <p:extLst>
      <p:ext uri="{BB962C8B-B14F-4D97-AF65-F5344CB8AC3E}">
        <p14:creationId xmlns:p14="http://schemas.microsoft.com/office/powerpoint/2010/main" val="348383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BD8B2D-DB65-D7EC-8154-0A804F0EE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Dobbeltklippet søges på </a:t>
            </a:r>
            <a:r>
              <a:rPr lang="da-DK" b="1" dirty="0" err="1">
                <a:solidFill>
                  <a:srgbClr val="C00000"/>
                </a:solidFill>
              </a:rPr>
              <a:t>minSU</a:t>
            </a:r>
            <a:endParaRPr lang="da-DK" b="1" dirty="0">
              <a:solidFill>
                <a:srgbClr val="C00000"/>
              </a:solidFill>
            </a:endParaRP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6066BD61-AF2A-2AFD-2D06-B38F8C85C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19738" cy="4351338"/>
          </a:xfrm>
        </p:spPr>
        <p:txBody>
          <a:bodyPr>
            <a:normAutofit lnSpcReduction="10000"/>
          </a:bodyPr>
          <a:lstStyle/>
          <a:p>
            <a:endParaRPr lang="da-DK" dirty="0"/>
          </a:p>
          <a:p>
            <a:pPr marL="0" indent="0" algn="ctr">
              <a:buNone/>
            </a:pPr>
            <a:r>
              <a:rPr lang="da-DK" dirty="0" err="1"/>
              <a:t>MinSU</a:t>
            </a:r>
            <a:r>
              <a:rPr lang="da-DK" dirty="0"/>
              <a:t> </a:t>
            </a:r>
            <a:r>
              <a:rPr lang="da-DK" dirty="0">
                <a:sym typeface="Wingdings" panose="05000000000000000000" pitchFamily="2" charset="2"/>
              </a:rPr>
              <a:t> ”Søg SU”  ”Dobbeltklip før praktik”</a:t>
            </a:r>
          </a:p>
          <a:p>
            <a:pPr marL="0" indent="0" algn="ctr">
              <a:buNone/>
            </a:pPr>
            <a:endParaRPr lang="da-DK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da-DK" dirty="0">
                <a:sym typeface="Wingdings" panose="05000000000000000000" pitchFamily="2" charset="2"/>
              </a:rPr>
              <a:t>Kvitteringssiden sendes sammen med din praktikaftale til SU’s praktikmail</a:t>
            </a:r>
          </a:p>
          <a:p>
            <a:pPr marL="0" indent="0" algn="ctr">
              <a:buNone/>
            </a:pPr>
            <a:endParaRPr lang="da-DK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da-DK" b="1" dirty="0">
                <a:sym typeface="Wingdings" panose="05000000000000000000" pitchFamily="2" charset="2"/>
              </a:rPr>
              <a:t>Deadline: </a:t>
            </a:r>
            <a:r>
              <a:rPr lang="da-DK" dirty="0">
                <a:sym typeface="Wingdings" panose="05000000000000000000" pitchFamily="2" charset="2"/>
              </a:rPr>
              <a:t>Senest den sidste dag i måneden før din praktik</a:t>
            </a:r>
          </a:p>
          <a:p>
            <a:pPr marL="0" indent="0" algn="ctr">
              <a:buNone/>
            </a:pPr>
            <a:endParaRPr lang="da-DK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da-DK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da-DK" dirty="0">
              <a:sym typeface="Wingdings" panose="05000000000000000000" pitchFamily="2" charset="2"/>
            </a:endParaRP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3A80F616-2F02-2EAE-5747-B5966E2F8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3869" y="725487"/>
            <a:ext cx="5758131" cy="540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266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3007E-E6A9-F2FB-6BEE-8A6F63E61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Ulønnet praktik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48747A-C22D-5E89-9BDA-399A16115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649"/>
            <a:ext cx="10515600" cy="4661314"/>
          </a:xfrm>
        </p:spPr>
        <p:txBody>
          <a:bodyPr/>
          <a:lstStyle/>
          <a:p>
            <a:endParaRPr lang="da-DK" dirty="0"/>
          </a:p>
          <a:p>
            <a:r>
              <a:rPr lang="da-DK" dirty="0"/>
              <a:t>Ulønnet praktik = 0 kr.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Man kan få tillagt 5 ekstra SU-klip til at kompensere for den ulønnede praktikperiode.</a:t>
            </a:r>
          </a:p>
          <a:p>
            <a:endParaRPr lang="da-DK" dirty="0"/>
          </a:p>
          <a:p>
            <a:r>
              <a:rPr lang="da-DK" dirty="0"/>
              <a:t>Man får de 5 klip tillagt, når man har sendt sin praktikaftale til os.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50629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5055A5-BCD0-23DC-6FB6-413341040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solidFill>
                  <a:srgbClr val="C00000"/>
                </a:solidFill>
              </a:rPr>
              <a:t>Ulønnet praktik og dokumenterede udgifter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EA3E0D8-FCA5-539B-0770-17AEFE045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799"/>
            <a:ext cx="10515600" cy="4348163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da-DK" altLang="da-DK" b="0" dirty="0"/>
              <a:t>Ulønnet praktik er uden løn, men…</a:t>
            </a:r>
          </a:p>
          <a:p>
            <a:pPr marL="0" indent="0">
              <a:spcBef>
                <a:spcPts val="1200"/>
              </a:spcBef>
              <a:buNone/>
            </a:pPr>
            <a:endParaRPr lang="da-DK" altLang="da-DK" dirty="0"/>
          </a:p>
          <a:p>
            <a:pPr>
              <a:spcBef>
                <a:spcPts val="1200"/>
              </a:spcBef>
            </a:pPr>
            <a:r>
              <a:rPr lang="da-DK" altLang="da-DK" b="0" dirty="0"/>
              <a:t>Dit praktiksted/virksomhed må gerne dække </a:t>
            </a:r>
            <a:r>
              <a:rPr lang="da-DK" altLang="da-DK" dirty="0"/>
              <a:t>dokumenterede</a:t>
            </a:r>
            <a:r>
              <a:rPr lang="da-DK" altLang="da-DK" b="0" dirty="0"/>
              <a:t> udgifter, som du har i forbindelse med dit praktikophold fx:</a:t>
            </a:r>
          </a:p>
          <a:p>
            <a:pPr marL="0" indent="0">
              <a:spcBef>
                <a:spcPts val="1200"/>
              </a:spcBef>
              <a:buNone/>
            </a:pPr>
            <a:endParaRPr lang="da-DK" altLang="da-DK" b="0" dirty="0"/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a-DK" altLang="da-DK" sz="2800" b="0" dirty="0"/>
              <a:t>Rejseforsikringer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a-DK" altLang="da-DK" sz="2800" b="0" dirty="0"/>
              <a:t>Flybilletter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a-DK" altLang="da-DK" sz="2800" b="0" dirty="0"/>
              <a:t>Telefonregninger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a-DK" altLang="da-DK" sz="2800" b="0" dirty="0"/>
              <a:t>Husleje</a:t>
            </a:r>
          </a:p>
          <a:p>
            <a:pPr marL="457200" lvl="1" indent="0">
              <a:buNone/>
            </a:pPr>
            <a:endParaRPr lang="da-DK" altLang="da-DK" sz="2800" b="0" dirty="0"/>
          </a:p>
          <a:p>
            <a:pPr>
              <a:spcBef>
                <a:spcPts val="1200"/>
              </a:spcBef>
            </a:pPr>
            <a:r>
              <a:rPr lang="da-DK" altLang="da-DK" b="0" dirty="0"/>
              <a:t>Det skal fremgå tydeligt af din ansættelses-/praktikaftale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7049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722</Words>
  <Application>Microsoft Office PowerPoint</Application>
  <PresentationFormat>Widescreen</PresentationFormat>
  <Paragraphs>136</Paragraphs>
  <Slides>15</Slides>
  <Notes>7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Wingdings</vt:lpstr>
      <vt:lpstr>Office-tema</vt:lpstr>
      <vt:lpstr>Praktik og SU</vt:lpstr>
      <vt:lpstr>Hvad skal du selv gøre?</vt:lpstr>
      <vt:lpstr>Lønnet praktik</vt:lpstr>
      <vt:lpstr>Dobbeltklip før praktik</vt:lpstr>
      <vt:lpstr>Dobbeltklip før praktik</vt:lpstr>
      <vt:lpstr>Dobbeltklip før praktik</vt:lpstr>
      <vt:lpstr>Dobbeltklippet søges på minSU</vt:lpstr>
      <vt:lpstr>Ulønnet praktik</vt:lpstr>
      <vt:lpstr>Ulønnet praktik og dokumenterede udgifter</vt:lpstr>
      <vt:lpstr>Ulønnet praktik og erkendtlighed</vt:lpstr>
      <vt:lpstr>Ulønnet praktik i udlandet</vt:lpstr>
      <vt:lpstr>Ulønnet praktik i udlandet</vt:lpstr>
      <vt:lpstr>Praktik og ungdomskort</vt:lpstr>
      <vt:lpstr>Praktik og ungdomskort</vt:lpstr>
      <vt:lpstr>Spørgsmål og svar om din SU og dit ungdomskort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Maibritt Huusmann Jensen</dc:creator>
  <cp:lastModifiedBy>Dorte Z. Nielsen</cp:lastModifiedBy>
  <cp:revision>2</cp:revision>
  <dcterms:created xsi:type="dcterms:W3CDTF">2025-10-03T09:24:00Z</dcterms:created>
  <dcterms:modified xsi:type="dcterms:W3CDTF">2025-11-25T08:53:22Z</dcterms:modified>
</cp:coreProperties>
</file>