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396" r:id="rId3"/>
    <p:sldId id="342" r:id="rId4"/>
    <p:sldId id="341" r:id="rId5"/>
    <p:sldId id="343" r:id="rId6"/>
    <p:sldId id="345" r:id="rId7"/>
    <p:sldId id="344" r:id="rId8"/>
    <p:sldId id="346" r:id="rId9"/>
    <p:sldId id="347" r:id="rId10"/>
    <p:sldId id="348"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national Study Guidance" initials="ISG" lastIdx="2" clrIdx="0">
    <p:extLst>
      <p:ext uri="{19B8F6BF-5375-455C-9EA6-DF929625EA0E}">
        <p15:presenceInfo xmlns:p15="http://schemas.microsoft.com/office/powerpoint/2012/main" userId="S-1-5-21-4207196655-1284807994-987816898-340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36" d="100"/>
          <a:sy n="136" d="100"/>
        </p:scale>
        <p:origin x="92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71799" cy="457200"/>
          </a:xfrm>
          <a:prstGeom prst="rect">
            <a:avLst/>
          </a:prstGeom>
          <a:noFill/>
          <a:ln>
            <a:noFill/>
          </a:ln>
        </p:spPr>
        <p:txBody>
          <a:bodyPr wrap="square" lIns="91417" tIns="91417" rIns="91417" bIns="91417"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799" cy="457200"/>
          </a:xfrm>
          <a:prstGeom prst="rect">
            <a:avLst/>
          </a:prstGeom>
          <a:noFill/>
          <a:ln>
            <a:noFill/>
          </a:ln>
        </p:spPr>
        <p:txBody>
          <a:bodyPr wrap="square" lIns="91417" tIns="91417" rIns="91417" bIns="91417"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1" y="4343400"/>
            <a:ext cx="5486399" cy="4114800"/>
          </a:xfrm>
          <a:prstGeom prst="rect">
            <a:avLst/>
          </a:prstGeom>
          <a:noFill/>
          <a:ln>
            <a:noFill/>
          </a:ln>
        </p:spPr>
        <p:txBody>
          <a:bodyPr wrap="square" lIns="91417" tIns="91417" rIns="91417" bIns="91417"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685213"/>
            <a:ext cx="2971799" cy="457200"/>
          </a:xfrm>
          <a:prstGeom prst="rect">
            <a:avLst/>
          </a:prstGeom>
          <a:noFill/>
          <a:ln>
            <a:noFill/>
          </a:ln>
        </p:spPr>
        <p:txBody>
          <a:bodyPr wrap="square" lIns="91417" tIns="91417" rIns="91417" bIns="91417"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smtClean="0">
                <a:solidFill>
                  <a:schemeClr val="dk1"/>
                </a:solidFill>
                <a:latin typeface="Calibri"/>
                <a:ea typeface="Calibri"/>
                <a:cs typeface="Calibri"/>
                <a:sym typeface="Calibri"/>
              </a:rPr>
              <a:pPr algn="r">
                <a:buSzPct val="25000"/>
              </a:pPr>
              <a:t>‹#›</a:t>
            </a:fld>
            <a:endParaRPr lang="da-DK"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endParaRPr dirty="0"/>
          </a:p>
        </p:txBody>
      </p:sp>
      <p:sp>
        <p:nvSpPr>
          <p:cNvPr id="87" name="Shape 87"/>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1</a:t>
            </a:fld>
            <a:endParaRPr lang="da-DK"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en-US" dirty="0"/>
              <a:t>https://youtu.be/NfdqKcGaDbM </a:t>
            </a:r>
            <a:endParaRPr dirty="0"/>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12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vil du gerne hen? </a:t>
            </a:r>
          </a:p>
          <a:p>
            <a:r>
              <a:rPr lang="da-DK" dirty="0"/>
              <a:t>Hvor langt væk? </a:t>
            </a:r>
          </a:p>
          <a:p>
            <a:r>
              <a:rPr lang="da-DK" dirty="0"/>
              <a:t>Tænk på at arbejdskulturen er forskellig fra land til land</a:t>
            </a:r>
            <a:endParaRPr lang="en-US" dirty="0"/>
          </a:p>
          <a:p>
            <a:endParaRPr lang="en-US" dirty="0"/>
          </a:p>
        </p:txBody>
      </p:sp>
      <p:sp>
        <p:nvSpPr>
          <p:cNvPr id="4" name="Pladsholder til slidenummer 3"/>
          <p:cNvSpPr>
            <a:spLocks noGrp="1"/>
          </p:cNvSpPr>
          <p:nvPr>
            <p:ph type="sldNum" sz="quarter" idx="5"/>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116913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877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da-DK" dirty="0"/>
              <a:t>Først – DTU anbefaler at man finder et sted med lønnet praktik – hvis man får det, har man en fordel når man tager til udlandet</a:t>
            </a:r>
          </a:p>
          <a:p>
            <a:pPr>
              <a:buNone/>
            </a:pPr>
            <a:endParaRPr lang="da-DK" dirty="0"/>
          </a:p>
          <a:p>
            <a:pPr>
              <a:buNone/>
            </a:pPr>
            <a:r>
              <a:rPr lang="da-DK" dirty="0"/>
              <a:t>Derudover kan man søge </a:t>
            </a:r>
            <a:r>
              <a:rPr lang="da-DK" dirty="0" err="1"/>
              <a:t>erasmus</a:t>
            </a:r>
            <a:r>
              <a:rPr lang="da-DK" dirty="0"/>
              <a:t> stipendiet hvis man finder en praktikplads indenfor EU. Det søger man igennem det internationale kontor, og man kan finde en masse information om hvordan på vores hjemmeside. Man skal bruge en del dokumenter, fx udfyldt ansøgningsskema, forsikringspapirer, praktikkontrakt osv. </a:t>
            </a:r>
          </a:p>
          <a:p>
            <a:pPr>
              <a:buNone/>
            </a:pPr>
            <a:endParaRPr lang="da-DK" dirty="0"/>
          </a:p>
          <a:p>
            <a:pPr>
              <a:buNone/>
            </a:pPr>
            <a:r>
              <a:rPr lang="da-DK" dirty="0"/>
              <a:t>Til sidst er der selvfølgelig også en masse private fonde man sagtens kan søge. Der findes forskellige søgemaskiner man kan finde på vores hjemmeside, og man er velkommen til at komme forbi vores kontor og spørge om hjælp. </a:t>
            </a:r>
          </a:p>
          <a:p>
            <a:pPr>
              <a:buNone/>
            </a:pPr>
            <a:endParaRPr lang="da-DK" dirty="0"/>
          </a:p>
          <a:p>
            <a:pPr>
              <a:buNone/>
            </a:pPr>
            <a:r>
              <a:rPr lang="da-DK" dirty="0"/>
              <a:t>Læg et budget – få et overblik over prisniveau i dit værtsland og brug tid på at søge legater. </a:t>
            </a: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53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Udover at finde en praktikplads, er der en masse andre praktiske ting forbundet med at flytte til udlandet i en periode – det er værd at overveje allerede nu, så man er forberedt. </a:t>
            </a:r>
          </a:p>
          <a:p>
            <a:endParaRPr lang="da-DK" dirty="0"/>
          </a:p>
          <a:p>
            <a:r>
              <a:rPr lang="da-DK" dirty="0"/>
              <a:t>Bolig – hvor har man lyst til at bo, hvor meget er en typisk husleje det pågældende sted? Typisk kan praktikstedet vejlede ift. bolig, ellers spørg evt. studerende på DTU fra det land</a:t>
            </a:r>
          </a:p>
          <a:p>
            <a:endParaRPr lang="da-DK" dirty="0"/>
          </a:p>
          <a:p>
            <a:r>
              <a:rPr lang="da-DK" dirty="0"/>
              <a:t>Visum – det bør praktikstedet hjælpe med. Vær opmærksom på at der måske er forskel på studievisum og arbejdsvisum. Ellers kan man kontakte ambassaden</a:t>
            </a:r>
          </a:p>
          <a:p>
            <a:endParaRPr lang="da-DK" dirty="0"/>
          </a:p>
          <a:p>
            <a:r>
              <a:rPr lang="da-DK" dirty="0"/>
              <a:t>Forsikring – vigtigt at sikre man har forsikring. DTU hjælper ikke med hvilken man skal vælge. Styrelsen for Forskning og Uddannelse har i forbindelse med forsikringskrav for praktikophold i udlandet udformet en oversigt over anbefalede dækningsniveauer – se på hjemmesiden</a:t>
            </a:r>
          </a:p>
          <a:p>
            <a:endParaRPr lang="da-DK" dirty="0"/>
          </a:p>
          <a:p>
            <a:r>
              <a:rPr lang="da-DK" dirty="0"/>
              <a:t>Transport – hvordan </a:t>
            </a:r>
          </a:p>
        </p:txBody>
      </p:sp>
      <p:sp>
        <p:nvSpPr>
          <p:cNvPr id="4" name="Slide Number Placeholder 3"/>
          <p:cNvSpPr>
            <a:spLocks noGrp="1"/>
          </p:cNvSpPr>
          <p:nvPr>
            <p:ph type="sldNum" sz="quarter" idx="10"/>
          </p:nvPr>
        </p:nvSpPr>
        <p:spPr/>
        <p:txBody>
          <a:bodyPr/>
          <a:lstStyle/>
          <a:p>
            <a:fld id="{177EB098-61E4-4C66-893E-6FF0DA66F325}" type="slidenum">
              <a:rPr lang="da-DK" smtClean="0"/>
              <a:t>7</a:t>
            </a:fld>
            <a:endParaRPr lang="da-DK"/>
          </a:p>
        </p:txBody>
      </p:sp>
    </p:spTree>
    <p:extLst>
      <p:ext uri="{BB962C8B-B14F-4D97-AF65-F5344CB8AC3E}">
        <p14:creationId xmlns:p14="http://schemas.microsoft.com/office/powerpoint/2010/main" val="25269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r>
              <a:rPr lang="da-DK" dirty="0"/>
              <a:t>NOTE </a:t>
            </a:r>
            <a:r>
              <a:rPr lang="da-DK" dirty="0" err="1"/>
              <a:t>change</a:t>
            </a:r>
            <a:r>
              <a:rPr lang="da-DK" dirty="0"/>
              <a:t> in </a:t>
            </a:r>
            <a:r>
              <a:rPr lang="da-DK" dirty="0" err="1"/>
              <a:t>opening</a:t>
            </a:r>
            <a:r>
              <a:rPr lang="da-DK" dirty="0"/>
              <a:t> hours from 1 </a:t>
            </a:r>
            <a:r>
              <a:rPr lang="da-DK" dirty="0" err="1"/>
              <a:t>october</a:t>
            </a:r>
            <a:r>
              <a:rPr lang="da-DK" dirty="0"/>
              <a:t>.</a:t>
            </a:r>
          </a:p>
        </p:txBody>
      </p:sp>
      <p:sp>
        <p:nvSpPr>
          <p:cNvPr id="271" name="Shape 271"/>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10</a:t>
            </a:fld>
            <a:endParaRPr lang="da-DK"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89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2914650"/>
            <a:ext cx="6400799" cy="1314449"/>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3305176"/>
            <a:ext cx="7772400" cy="102155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180034"/>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151334"/>
            <a:ext cx="4040187"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1631155"/>
            <a:ext cx="4040187"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6" y="1151334"/>
            <a:ext cx="4041774"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6" y="1631155"/>
            <a:ext cx="4041774"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04786"/>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04788"/>
            <a:ext cx="5111750" cy="4389834"/>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076325"/>
            <a:ext cx="3008313" cy="3518296"/>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399" cy="425053"/>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459581"/>
            <a:ext cx="5486399" cy="3086099"/>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4025503"/>
            <a:ext cx="5486399"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874763"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7" y="1371600"/>
            <a:ext cx="4388643"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272778" y="-609598"/>
            <a:ext cx="4388643" cy="6019799"/>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hyperlink" Target="mailto:international@adm.dtu.d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iaeste.org/open_internships" TargetMode="External"/><Relationship Id="rId5" Type="http://schemas.openxmlformats.org/officeDocument/2006/relationships/hyperlink" Target="?client_id=e500827d-07fc-4766-97b4-4f960a2835e7&amp;entity_color=%2300892d&amp;entity_logo=https%3A%2F%2Fd1guu6n8gz71j.cloudfront.net%2Fsystem%2Fasset%2Flogos%2F6704550%2Flogo.png%3F1674556979&amp;entity_name=DTU+Career+Hub&amp;nonce=b2f8176c5b1ce42874cd9942f380eb65&amp;organization_domain=dtu&amp;redirect_uri=https%3A%2F%2Fdtu.jobteaser.com%2Fusers%2Fauth%2Fconnect%2Fcallback&amp;response_type=code&amp;scope=openid+"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1597819"/>
            <a:ext cx="7772400" cy="1102518"/>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90" name="Shape 90"/>
          <p:cNvPicPr preferRelativeResize="0"/>
          <p:nvPr/>
        </p:nvPicPr>
        <p:blipFill rotWithShape="1">
          <a:blip r:embed="rId3">
            <a:alphaModFix/>
          </a:blip>
          <a:srcRect/>
          <a:stretch/>
        </p:blipFill>
        <p:spPr>
          <a:xfrm>
            <a:off x="0" y="0"/>
            <a:ext cx="9144000" cy="3076637"/>
          </a:xfrm>
          <a:prstGeom prst="rect">
            <a:avLst/>
          </a:prstGeom>
          <a:noFill/>
          <a:ln>
            <a:noFill/>
          </a:ln>
        </p:spPr>
      </p:pic>
      <p:pic>
        <p:nvPicPr>
          <p:cNvPr id="91" name="Shape 91" descr="DTU UK A1 NEG.png"/>
          <p:cNvPicPr preferRelativeResize="0"/>
          <p:nvPr/>
        </p:nvPicPr>
        <p:blipFill rotWithShape="1">
          <a:blip r:embed="rId4">
            <a:alphaModFix/>
          </a:blip>
          <a:srcRect/>
          <a:stretch/>
        </p:blipFill>
        <p:spPr>
          <a:xfrm>
            <a:off x="5508103" y="339502"/>
            <a:ext cx="3280861" cy="759474"/>
          </a:xfrm>
          <a:prstGeom prst="rect">
            <a:avLst/>
          </a:prstGeom>
          <a:noFill/>
          <a:ln>
            <a:noFill/>
          </a:ln>
        </p:spPr>
      </p:pic>
      <p:sp>
        <p:nvSpPr>
          <p:cNvPr id="92" name="Shape 92"/>
          <p:cNvSpPr/>
          <p:nvPr/>
        </p:nvSpPr>
        <p:spPr>
          <a:xfrm>
            <a:off x="3089408" y="4600255"/>
            <a:ext cx="2176986" cy="213001"/>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endParaRPr lang="da-DK" sz="1800" b="0" i="0" u="none" strike="noStrike" cap="none" dirty="0">
              <a:solidFill>
                <a:srgbClr val="FFFFFF"/>
              </a:solidFill>
              <a:latin typeface="Calibri"/>
              <a:ea typeface="Calibri"/>
              <a:cs typeface="Calibri"/>
              <a:sym typeface="Calibri"/>
            </a:endParaRPr>
          </a:p>
        </p:txBody>
      </p:sp>
      <p:sp>
        <p:nvSpPr>
          <p:cNvPr id="93" name="Shape 93"/>
          <p:cNvSpPr txBox="1"/>
          <p:nvPr/>
        </p:nvSpPr>
        <p:spPr>
          <a:xfrm>
            <a:off x="3592387" y="4235894"/>
            <a:ext cx="2232300" cy="728722"/>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da-DK" sz="1800" dirty="0">
                <a:solidFill>
                  <a:srgbClr val="FFFFFF"/>
                </a:solidFill>
                <a:latin typeface="Calibri"/>
                <a:ea typeface="Calibri"/>
                <a:cs typeface="Calibri"/>
                <a:sym typeface="Calibri"/>
              </a:rPr>
              <a:t>Sara Gollander</a:t>
            </a:r>
          </a:p>
          <a:p>
            <a:pPr marL="0" marR="0" lvl="0" indent="0" algn="ctr" rtl="0">
              <a:spcBef>
                <a:spcPts val="0"/>
              </a:spcBef>
              <a:buSzPct val="25000"/>
              <a:buNone/>
            </a:pPr>
            <a:r>
              <a:rPr lang="da-DK" sz="1200" b="0" i="1" u="none" strike="noStrike" cap="none" dirty="0">
                <a:solidFill>
                  <a:srgbClr val="FFFFFF"/>
                </a:solidFill>
                <a:latin typeface="Calibri"/>
                <a:ea typeface="Calibri"/>
                <a:cs typeface="Calibri"/>
                <a:sym typeface="Calibri"/>
              </a:rPr>
              <a:t>International </a:t>
            </a:r>
            <a:r>
              <a:rPr lang="da-DK" sz="1200" i="1" dirty="0">
                <a:solidFill>
                  <a:srgbClr val="FFFFFF"/>
                </a:solidFill>
                <a:latin typeface="Calibri"/>
                <a:ea typeface="Calibri"/>
                <a:cs typeface="Calibri"/>
                <a:sym typeface="Calibri"/>
              </a:rPr>
              <a:t>Student Services</a:t>
            </a:r>
          </a:p>
        </p:txBody>
      </p:sp>
      <p:sp>
        <p:nvSpPr>
          <p:cNvPr id="3" name="TextBox 2">
            <a:extLst>
              <a:ext uri="{FF2B5EF4-FFF2-40B4-BE49-F238E27FC236}">
                <a16:creationId xmlns:a16="http://schemas.microsoft.com/office/drawing/2014/main" id="{68893CD4-9CB9-779D-FCC9-D8C5D5F7BF9B}"/>
              </a:ext>
            </a:extLst>
          </p:cNvPr>
          <p:cNvSpPr txBox="1"/>
          <p:nvPr/>
        </p:nvSpPr>
        <p:spPr>
          <a:xfrm>
            <a:off x="3031958" y="3423844"/>
            <a:ext cx="3630099" cy="646331"/>
          </a:xfrm>
          <a:prstGeom prst="rect">
            <a:avLst/>
          </a:prstGeom>
          <a:noFill/>
        </p:spPr>
        <p:txBody>
          <a:bodyPr wrap="square" rtlCol="0">
            <a:spAutoFit/>
          </a:bodyPr>
          <a:lstStyle/>
          <a:p>
            <a:pPr marL="0" marR="0" lvl="0" indent="0" algn="ctr" rtl="0">
              <a:spcBef>
                <a:spcPts val="0"/>
              </a:spcBef>
              <a:buSzPct val="25000"/>
              <a:buNone/>
            </a:pPr>
            <a:r>
              <a:rPr lang="da-DK" sz="3600" dirty="0">
                <a:solidFill>
                  <a:srgbClr val="FFFFFF"/>
                </a:solidFill>
                <a:latin typeface="Calibri"/>
                <a:ea typeface="Calibri"/>
                <a:cs typeface="Calibri"/>
                <a:sym typeface="Calibri"/>
              </a:rPr>
              <a:t>Praktik i udlandet</a:t>
            </a:r>
            <a:endParaRPr lang="da-DK" sz="36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descr="O:\AUS\Intern\Drift\Internationalt samarbejde\REJS TIL UDLANDET\FASE 3. Implementering\B. Markedsføring\AFR og Welovepeople\Logo\Logo\dtu_StudyAbroad_png\DTU_StudyAbroad_RGB_NEG.png"/>
          <p:cNvPicPr preferRelativeResize="0"/>
          <p:nvPr/>
        </p:nvPicPr>
        <p:blipFill rotWithShape="1">
          <a:blip r:embed="rId3">
            <a:alphaModFix/>
          </a:blip>
          <a:srcRect/>
          <a:stretch/>
        </p:blipFill>
        <p:spPr>
          <a:xfrm>
            <a:off x="7812360" y="85773"/>
            <a:ext cx="1223289" cy="153276"/>
          </a:xfrm>
          <a:prstGeom prst="rect">
            <a:avLst/>
          </a:prstGeom>
          <a:noFill/>
          <a:ln>
            <a:noFill/>
          </a:ln>
        </p:spPr>
      </p:pic>
      <p:sp>
        <p:nvSpPr>
          <p:cNvPr id="274" name="Shape 274" descr="division of JHU"/>
          <p:cNvSpPr/>
          <p:nvPr/>
        </p:nvSpPr>
        <p:spPr>
          <a:xfrm>
            <a:off x="155575" y="-144463"/>
            <a:ext cx="304799"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76" name="Shape 276"/>
          <p:cNvSpPr/>
          <p:nvPr/>
        </p:nvSpPr>
        <p:spPr>
          <a:xfrm>
            <a:off x="73575" y="619760"/>
            <a:ext cx="5357100" cy="4523690"/>
          </a:xfrm>
          <a:prstGeom prst="rect">
            <a:avLst/>
          </a:prstGeom>
          <a:noFill/>
          <a:ln>
            <a:noFill/>
          </a:ln>
        </p:spPr>
        <p:txBody>
          <a:bodyPr wrap="square" lIns="91425" tIns="45700" rIns="91425" bIns="45700" anchor="t" anchorCtr="0">
            <a:noAutofit/>
          </a:bodyPr>
          <a:lstStyle/>
          <a:p>
            <a:pPr marR="0" lvl="1" algn="l" rtl="0">
              <a:spcBef>
                <a:spcPts val="0"/>
              </a:spcBef>
              <a:buSzPct val="25000"/>
              <a:buNone/>
            </a:pPr>
            <a:r>
              <a:rPr lang="da-DK" sz="3200" b="1" i="1" u="none" strike="noStrike" cap="none" dirty="0">
                <a:solidFill>
                  <a:srgbClr val="FFFFFF"/>
                </a:solidFill>
                <a:latin typeface="Calibri"/>
                <a:ea typeface="Calibri"/>
                <a:cs typeface="Calibri"/>
                <a:sym typeface="Calibri"/>
              </a:rPr>
              <a:t>International </a:t>
            </a:r>
            <a:r>
              <a:rPr lang="da-DK" sz="3200" b="1" i="1" dirty="0">
                <a:solidFill>
                  <a:srgbClr val="FFFFFF"/>
                </a:solidFill>
                <a:latin typeface="Calibri"/>
                <a:ea typeface="Calibri"/>
                <a:cs typeface="Calibri"/>
                <a:sym typeface="Calibri"/>
              </a:rPr>
              <a:t>Student Services</a:t>
            </a:r>
            <a:br>
              <a:rPr lang="da-DK" sz="2400" b="0" i="1" u="none" strike="noStrike" cap="none" dirty="0">
                <a:solidFill>
                  <a:srgbClr val="FFFFFF"/>
                </a:solidFill>
                <a:latin typeface="Calibri"/>
                <a:ea typeface="Calibri"/>
                <a:cs typeface="Calibri"/>
                <a:sym typeface="Calibri"/>
              </a:rPr>
            </a:br>
            <a:br>
              <a:rPr lang="da-DK" sz="2000" b="0" u="none" strike="noStrike" cap="none" dirty="0">
                <a:solidFill>
                  <a:srgbClr val="FFFFFF"/>
                </a:solidFill>
                <a:latin typeface="Calibri"/>
                <a:ea typeface="Calibri"/>
                <a:cs typeface="Calibri"/>
                <a:sym typeface="Calibri"/>
              </a:rPr>
            </a:br>
            <a:endParaRPr lang="da-DK" sz="2000" b="0" u="none" strike="noStrike" cap="none" dirty="0">
              <a:solidFill>
                <a:srgbClr val="FFFFFF"/>
              </a:solidFill>
              <a:latin typeface="Calibri"/>
              <a:ea typeface="Calibri"/>
              <a:cs typeface="Calibri"/>
              <a:sym typeface="Calibri"/>
            </a:endParaRPr>
          </a:p>
          <a:p>
            <a:pPr marR="0" lvl="1" algn="l" rtl="0">
              <a:spcBef>
                <a:spcPts val="0"/>
              </a:spcBef>
              <a:buSzPct val="25000"/>
              <a:buNone/>
            </a:pPr>
            <a:r>
              <a:rPr lang="da-DK" sz="2000" b="1" dirty="0">
                <a:solidFill>
                  <a:srgbClr val="FFFFFF"/>
                </a:solidFill>
                <a:latin typeface="Calibri"/>
                <a:ea typeface="Calibri"/>
                <a:cs typeface="Calibri"/>
                <a:sym typeface="Calibri"/>
              </a:rPr>
              <a:t>Telefon</a:t>
            </a:r>
            <a:r>
              <a:rPr lang="da-DK" sz="2000" b="0" u="none" strike="noStrike" cap="none" dirty="0">
                <a:solidFill>
                  <a:srgbClr val="FFFFFF"/>
                </a:solidFill>
                <a:latin typeface="Calibri"/>
                <a:ea typeface="Calibri"/>
                <a:cs typeface="Calibri"/>
                <a:sym typeface="Calibri"/>
              </a:rPr>
              <a:t>: 4525 1023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b="0" u="none" strike="noStrike" cap="none" dirty="0">
                <a:solidFill>
                  <a:srgbClr val="FFFFFF"/>
                </a:solidFill>
                <a:latin typeface="Calibri"/>
                <a:ea typeface="Calibri"/>
                <a:cs typeface="Calibri"/>
                <a:sym typeface="Calibri"/>
              </a:rPr>
              <a:t> kl. 9</a:t>
            </a:r>
            <a:r>
              <a:rPr lang="da-DK" sz="2000" dirty="0">
                <a:solidFill>
                  <a:srgbClr val="FFFFFF"/>
                </a:solidFill>
                <a:latin typeface="Calibri"/>
                <a:ea typeface="Calibri"/>
                <a:cs typeface="Calibri"/>
                <a:sym typeface="Calibri"/>
              </a:rPr>
              <a:t> – 11</a:t>
            </a:r>
          </a:p>
          <a:p>
            <a:pPr marR="0" lvl="1" algn="l" rtl="0">
              <a:spcBef>
                <a:spcPts val="0"/>
              </a:spcBef>
              <a:buSzPct val="25000"/>
              <a:buNone/>
            </a:pPr>
            <a:endParaRPr lang="da-DK" sz="2000" dirty="0">
              <a:solidFill>
                <a:srgbClr val="FFFFFF"/>
              </a:solidFill>
              <a:latin typeface="Calibri"/>
              <a:ea typeface="Calibri"/>
              <a:cs typeface="Calibri"/>
              <a:sym typeface="Calibri"/>
            </a:endParaRPr>
          </a:p>
          <a:p>
            <a:pPr marR="0" lvl="1" algn="l" rtl="0">
              <a:spcBef>
                <a:spcPts val="0"/>
              </a:spcBef>
              <a:buSzPct val="25000"/>
              <a:buNone/>
            </a:pPr>
            <a:r>
              <a:rPr lang="da-DK" sz="2000" b="1" u="none" strike="noStrike" cap="none" dirty="0">
                <a:solidFill>
                  <a:srgbClr val="FFFFFF"/>
                </a:solidFill>
                <a:latin typeface="Calibri"/>
                <a:ea typeface="Calibri"/>
                <a:cs typeface="Calibri"/>
                <a:sym typeface="Calibri"/>
              </a:rPr>
              <a:t>Lyngby </a:t>
            </a:r>
            <a:r>
              <a:rPr lang="da-DK" sz="2000" b="1" dirty="0">
                <a:solidFill>
                  <a:srgbClr val="FFFFFF"/>
                </a:solidFill>
                <a:latin typeface="Calibri"/>
                <a:ea typeface="Calibri"/>
                <a:cs typeface="Calibri"/>
                <a:sym typeface="Calibri"/>
              </a:rPr>
              <a:t>Drop in</a:t>
            </a:r>
            <a:r>
              <a:rPr lang="da-DK" sz="2000" b="0" u="none" strike="noStrike" cap="none" dirty="0">
                <a:solidFill>
                  <a:srgbClr val="FFFFFF"/>
                </a:solidFill>
                <a:latin typeface="Calibri"/>
                <a:ea typeface="Calibri"/>
                <a:cs typeface="Calibri"/>
                <a:sym typeface="Calibri"/>
              </a:rPr>
              <a:t>: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dirty="0">
                <a:solidFill>
                  <a:srgbClr val="FFFFFF"/>
                </a:solidFill>
                <a:latin typeface="Calibri"/>
                <a:ea typeface="Calibri"/>
                <a:cs typeface="Calibri"/>
                <a:sym typeface="Calibri"/>
              </a:rPr>
              <a:t>:</a:t>
            </a:r>
            <a:r>
              <a:rPr lang="da-DK" sz="2000" b="0" u="none" strike="noStrike" cap="none" dirty="0">
                <a:solidFill>
                  <a:srgbClr val="FFFFFF"/>
                </a:solidFill>
                <a:latin typeface="Calibri"/>
                <a:ea typeface="Calibri"/>
                <a:cs typeface="Calibri"/>
                <a:sym typeface="Calibri"/>
              </a:rPr>
              <a:t> 12</a:t>
            </a:r>
            <a:r>
              <a:rPr lang="da-DK" sz="2000" dirty="0">
                <a:solidFill>
                  <a:srgbClr val="FFFFFF"/>
                </a:solidFill>
                <a:latin typeface="Calibri"/>
                <a:ea typeface="Calibri"/>
                <a:cs typeface="Calibri"/>
                <a:sym typeface="Calibri"/>
              </a:rPr>
              <a:t> –</a:t>
            </a:r>
            <a:r>
              <a:rPr lang="da-DK" sz="2000" b="0" u="none" strike="noStrike" cap="none" dirty="0">
                <a:solidFill>
                  <a:srgbClr val="FFFFFF"/>
                </a:solidFill>
                <a:latin typeface="Calibri"/>
                <a:ea typeface="Calibri"/>
                <a:cs typeface="Calibri"/>
                <a:sym typeface="Calibri"/>
              </a:rPr>
              <a:t> 14</a:t>
            </a:r>
          </a:p>
          <a:p>
            <a:pPr marR="0" lvl="1" algn="l" rtl="0">
              <a:lnSpc>
                <a:spcPct val="150000"/>
              </a:lnSpc>
              <a:spcBef>
                <a:spcPts val="0"/>
              </a:spcBef>
              <a:buSzPct val="25000"/>
              <a:buNone/>
            </a:pPr>
            <a:r>
              <a:rPr lang="da-DK" sz="2000" b="1" u="none" strike="noStrike" cap="none" dirty="0">
                <a:solidFill>
                  <a:srgbClr val="FFFFFF"/>
                </a:solidFill>
                <a:latin typeface="Calibri"/>
                <a:ea typeface="Calibri"/>
                <a:cs typeface="Calibri"/>
                <a:sym typeface="Calibri"/>
              </a:rPr>
              <a:t>Ballerup Drop in</a:t>
            </a:r>
            <a:r>
              <a:rPr lang="da-DK" sz="2000" b="0" u="none" strike="noStrike" cap="none" dirty="0">
                <a:solidFill>
                  <a:srgbClr val="FFFFFF"/>
                </a:solidFill>
                <a:latin typeface="Calibri"/>
                <a:ea typeface="Calibri"/>
                <a:cs typeface="Calibri"/>
                <a:sym typeface="Calibri"/>
              </a:rPr>
              <a:t>: O</a:t>
            </a:r>
            <a:r>
              <a:rPr lang="da-DK" sz="2000" dirty="0">
                <a:solidFill>
                  <a:srgbClr val="FFFFFF"/>
                </a:solidFill>
                <a:latin typeface="Calibri"/>
                <a:ea typeface="Calibri"/>
                <a:cs typeface="Calibri"/>
                <a:sym typeface="Calibri"/>
              </a:rPr>
              <a:t>nsdage i 13-ugers kl. </a:t>
            </a:r>
            <a:r>
              <a:rPr lang="da-DK" sz="2000" b="0" u="none" strike="noStrike" cap="none" dirty="0">
                <a:solidFill>
                  <a:srgbClr val="FFFFFF"/>
                </a:solidFill>
                <a:latin typeface="Calibri"/>
                <a:ea typeface="Calibri"/>
                <a:cs typeface="Calibri"/>
                <a:sym typeface="Calibri"/>
              </a:rPr>
              <a:t>12 </a:t>
            </a:r>
            <a:r>
              <a:rPr lang="da-DK" sz="2000" dirty="0">
                <a:solidFill>
                  <a:srgbClr val="FFFFFF"/>
                </a:solidFill>
                <a:latin typeface="Calibri"/>
                <a:ea typeface="Calibri"/>
                <a:cs typeface="Calibri"/>
                <a:sym typeface="Calibri"/>
              </a:rPr>
              <a:t>- </a:t>
            </a:r>
            <a:r>
              <a:rPr lang="da-DK" sz="2000" b="0" u="none" strike="noStrike" cap="none" dirty="0">
                <a:solidFill>
                  <a:srgbClr val="FFFFFF"/>
                </a:solidFill>
                <a:latin typeface="Calibri"/>
                <a:ea typeface="Calibri"/>
                <a:cs typeface="Calibri"/>
                <a:sym typeface="Calibri"/>
              </a:rPr>
              <a:t>14 </a:t>
            </a:r>
          </a:p>
          <a:p>
            <a:pPr lvl="1">
              <a:lnSpc>
                <a:spcPct val="150000"/>
              </a:lnSpc>
              <a:buSzPct val="25000"/>
            </a:pPr>
            <a:br>
              <a:rPr lang="da-DK" sz="2000" b="0" u="none" strike="noStrike" cap="none" dirty="0">
                <a:solidFill>
                  <a:srgbClr val="FFFFFF"/>
                </a:solidFill>
                <a:latin typeface="Calibri"/>
                <a:ea typeface="Calibri"/>
                <a:cs typeface="Calibri"/>
                <a:sym typeface="Calibri"/>
              </a:rPr>
            </a:br>
            <a:r>
              <a:rPr lang="da-DK" sz="2000" b="1" u="none" strike="noStrike" cap="none" dirty="0">
                <a:solidFill>
                  <a:srgbClr val="FFFFFF"/>
                </a:solidFill>
                <a:latin typeface="Calibri"/>
                <a:ea typeface="Calibri"/>
                <a:cs typeface="Calibri"/>
                <a:sym typeface="Calibri"/>
              </a:rPr>
              <a:t>E-mail: </a:t>
            </a:r>
            <a:r>
              <a:rPr lang="da-DK" sz="2000" b="0" u="sng" strike="noStrike" cap="none" dirty="0">
                <a:solidFill>
                  <a:srgbClr val="FFFFFF"/>
                </a:solidFill>
                <a:latin typeface="Calibri"/>
                <a:ea typeface="Calibri"/>
                <a:cs typeface="Calibri"/>
                <a:sym typeface="Calibri"/>
                <a:hlinkClick r:id="rId4"/>
              </a:rPr>
              <a:t>international@adm.dtu.dk</a:t>
            </a:r>
            <a:br>
              <a:rPr lang="da-DK" sz="2000" b="0" i="1" u="none" strike="noStrike" cap="none" dirty="0">
                <a:solidFill>
                  <a:srgbClr val="FFFFFF"/>
                </a:solidFill>
                <a:latin typeface="Calibri"/>
                <a:ea typeface="Calibri"/>
                <a:cs typeface="Calibri"/>
                <a:sym typeface="Calibri"/>
              </a:rPr>
            </a:br>
            <a:br>
              <a:rPr lang="da-DK" sz="2400" b="0" i="1" u="none" strike="noStrike" cap="none" dirty="0">
                <a:solidFill>
                  <a:srgbClr val="FFFFFF"/>
                </a:solidFill>
                <a:latin typeface="Calibri"/>
                <a:ea typeface="Calibri"/>
                <a:cs typeface="Calibri"/>
                <a:sym typeface="Calibri"/>
              </a:rPr>
            </a:br>
            <a:endParaRPr lang="da-DK" sz="2400" b="0" i="1" u="none" strike="noStrike" cap="none" dirty="0">
              <a:solidFill>
                <a:srgbClr val="FFFFFF"/>
              </a:solidFill>
              <a:latin typeface="Calibri"/>
              <a:ea typeface="Calibri"/>
              <a:cs typeface="Calibri"/>
              <a:sym typeface="Calibri"/>
            </a:endParaRPr>
          </a:p>
          <a:p>
            <a:pPr marL="342900" marR="0" lvl="1"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a:p>
            <a:pPr marL="1257300" marR="0" lvl="3"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p:txBody>
      </p:sp>
      <p:pic>
        <p:nvPicPr>
          <p:cNvPr id="277" name="Shape 277"/>
          <p:cNvPicPr preferRelativeResize="0"/>
          <p:nvPr/>
        </p:nvPicPr>
        <p:blipFill rotWithShape="1">
          <a:blip r:embed="rId5">
            <a:alphaModFix/>
          </a:blip>
          <a:srcRect b="14733"/>
          <a:stretch/>
        </p:blipFill>
        <p:spPr>
          <a:xfrm>
            <a:off x="5421975" y="386900"/>
            <a:ext cx="3622174" cy="2396522"/>
          </a:xfrm>
          <a:prstGeom prst="rect">
            <a:avLst/>
          </a:prstGeom>
          <a:noFill/>
          <a:ln>
            <a:noFill/>
          </a:ln>
        </p:spPr>
      </p:pic>
      <p:pic>
        <p:nvPicPr>
          <p:cNvPr id="278" name="Shape 278"/>
          <p:cNvPicPr preferRelativeResize="0"/>
          <p:nvPr/>
        </p:nvPicPr>
        <p:blipFill rotWithShape="1">
          <a:blip r:embed="rId6">
            <a:alphaModFix/>
          </a:blip>
          <a:srcRect/>
          <a:stretch/>
        </p:blipFill>
        <p:spPr>
          <a:xfrm>
            <a:off x="5430474" y="2920025"/>
            <a:ext cx="3622174" cy="2107399"/>
          </a:xfrm>
          <a:prstGeom prst="rect">
            <a:avLst/>
          </a:prstGeom>
          <a:noFill/>
          <a:ln>
            <a:noFill/>
          </a:ln>
        </p:spPr>
      </p:pic>
    </p:spTree>
    <p:extLst>
      <p:ext uri="{BB962C8B-B14F-4D97-AF65-F5344CB8AC3E}">
        <p14:creationId xmlns:p14="http://schemas.microsoft.com/office/powerpoint/2010/main" val="3731014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t="34005" r="433" b="20472"/>
          <a:stretch/>
        </p:blipFill>
        <p:spPr>
          <a:xfrm>
            <a:off x="0" y="0"/>
            <a:ext cx="9144001" cy="2760947"/>
          </a:xfrm>
          <a:prstGeom prst="rect">
            <a:avLst/>
          </a:prstGeom>
          <a:noFill/>
          <a:ln>
            <a:noFill/>
          </a:ln>
        </p:spPr>
      </p:pic>
      <p:sp>
        <p:nvSpPr>
          <p:cNvPr id="126" name="Shape 126"/>
          <p:cNvSpPr txBox="1"/>
          <p:nvPr/>
        </p:nvSpPr>
        <p:spPr>
          <a:xfrm>
            <a:off x="0" y="8290"/>
            <a:ext cx="4139952" cy="2308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da-DK" sz="900" b="1">
                <a:solidFill>
                  <a:schemeClr val="lt1"/>
                </a:solidFill>
                <a:latin typeface="Calibri"/>
                <a:ea typeface="Calibri"/>
                <a:cs typeface="Calibri"/>
                <a:sym typeface="Calibri"/>
              </a:rPr>
              <a:t>Aalto University, Finland</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2360" y="85773"/>
            <a:ext cx="1223289" cy="153276"/>
          </a:xfrm>
          <a:prstGeom prst="rect">
            <a:avLst/>
          </a:prstGeom>
          <a:noFill/>
          <a:ln>
            <a:noFill/>
          </a:ln>
        </p:spPr>
      </p:pic>
      <p:sp>
        <p:nvSpPr>
          <p:cNvPr id="129" name="Shape 129"/>
          <p:cNvSpPr/>
          <p:nvPr/>
        </p:nvSpPr>
        <p:spPr>
          <a:xfrm>
            <a:off x="0" y="2739875"/>
            <a:ext cx="4667400" cy="2403600"/>
          </a:xfrm>
          <a:prstGeom prst="rect">
            <a:avLst/>
          </a:prstGeom>
          <a:noFill/>
          <a:ln>
            <a:noFill/>
          </a:ln>
        </p:spPr>
        <p:txBody>
          <a:bodyPr wrap="square" lIns="91425" tIns="45700" rIns="91425" bIns="45700" anchor="ctr" anchorCtr="0">
            <a:noAutofit/>
          </a:bodyPr>
          <a:lstStyle/>
          <a:p>
            <a:pPr marL="800100" lvl="1" indent="-342900">
              <a:lnSpc>
                <a:spcPct val="150000"/>
              </a:lnSpc>
              <a:buClr>
                <a:schemeClr val="lt1"/>
              </a:buClr>
              <a:buSzPct val="100000"/>
              <a:buFont typeface="Arial"/>
              <a:buChar char="•"/>
            </a:pPr>
            <a:r>
              <a:rPr lang="da-DK" sz="2400" dirty="0">
                <a:solidFill>
                  <a:schemeClr val="lt1"/>
                </a:solidFill>
                <a:latin typeface="Calibri"/>
                <a:ea typeface="Calibri"/>
                <a:cs typeface="Calibri"/>
                <a:sym typeface="Calibri"/>
              </a:rPr>
              <a:t>Internationalt netværk</a:t>
            </a:r>
          </a:p>
          <a:p>
            <a:pPr marL="800100" marR="0" lvl="1" indent="-342900" algn="l" rtl="0">
              <a:lnSpc>
                <a:spcPct val="150000"/>
              </a:lnSpc>
              <a:spcBef>
                <a:spcPts val="0"/>
              </a:spcBef>
              <a:buClr>
                <a:schemeClr val="lt1"/>
              </a:buClr>
              <a:buSzPct val="100000"/>
              <a:buFont typeface="Arial"/>
              <a:buChar char="•"/>
            </a:pPr>
            <a:r>
              <a:rPr lang="da-DK" sz="2400" b="0" i="0" u="none" strike="noStrike" cap="none" dirty="0">
                <a:solidFill>
                  <a:schemeClr val="lt1"/>
                </a:solidFill>
                <a:latin typeface="Calibri"/>
                <a:ea typeface="Calibri"/>
                <a:cs typeface="Calibri"/>
                <a:sym typeface="Calibri"/>
              </a:rPr>
              <a:t>Forbedrede sprogkundskaber</a:t>
            </a:r>
          </a:p>
        </p:txBody>
      </p:sp>
      <p:sp>
        <p:nvSpPr>
          <p:cNvPr id="130" name="Shape 130"/>
          <p:cNvSpPr txBox="1"/>
          <p:nvPr/>
        </p:nvSpPr>
        <p:spPr>
          <a:xfrm>
            <a:off x="4556125" y="2739875"/>
            <a:ext cx="4587900" cy="2403600"/>
          </a:xfrm>
          <a:prstGeom prst="rect">
            <a:avLst/>
          </a:prstGeom>
          <a:noFill/>
          <a:ln>
            <a:noFill/>
          </a:ln>
        </p:spPr>
        <p:txBody>
          <a:bodyPr wrap="square" lIns="91425" tIns="91425" rIns="91425" bIns="91425" anchor="ctr" anchorCtr="0">
            <a:noAutofit/>
          </a:bodyPr>
          <a:lstStyle/>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Boost dit CV</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Afbræk i hverdagen</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Oplev en ny kultur</a:t>
            </a:r>
          </a:p>
        </p:txBody>
      </p:sp>
      <p:sp>
        <p:nvSpPr>
          <p:cNvPr id="10" name="Title 1"/>
          <p:cNvSpPr txBox="1">
            <a:spLocks/>
          </p:cNvSpPr>
          <p:nvPr/>
        </p:nvSpPr>
        <p:spPr>
          <a:xfrm>
            <a:off x="107505" y="1995686"/>
            <a:ext cx="2198374" cy="628772"/>
          </a:xfrm>
          <a:prstGeom prst="rect">
            <a:avLst/>
          </a:prstGeom>
          <a:solidFill>
            <a:schemeClr val="bg1">
              <a:alpha val="73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da-DK" sz="3200" dirty="0">
                <a:latin typeface="+mn-lt"/>
                <a:cs typeface="Calibri" panose="020F0502020204030204" pitchFamily="34" charset="0"/>
              </a:rPr>
              <a:t>Hvorfor?</a:t>
            </a:r>
          </a:p>
        </p:txBody>
      </p:sp>
    </p:spTree>
    <p:extLst>
      <p:ext uri="{BB962C8B-B14F-4D97-AF65-F5344CB8AC3E}">
        <p14:creationId xmlns:p14="http://schemas.microsoft.com/office/powerpoint/2010/main" val="73727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6507" y="2509051"/>
            <a:ext cx="4139413" cy="230832"/>
          </a:xfrm>
          <a:prstGeom prst="rect">
            <a:avLst/>
          </a:prstGeom>
          <a:noFill/>
        </p:spPr>
        <p:txBody>
          <a:bodyPr wrap="square" rtlCol="0">
            <a:spAutoFit/>
          </a:bodyPr>
          <a:lstStyle/>
          <a:p>
            <a:pPr algn="r"/>
            <a:r>
              <a:rPr lang="en-US" sz="900" b="1" dirty="0">
                <a:solidFill>
                  <a:schemeClr val="bg1"/>
                </a:solidFill>
              </a:rPr>
              <a:t>Aalto University, Finland</a:t>
            </a:r>
          </a:p>
        </p:txBody>
      </p:sp>
      <p:sp>
        <p:nvSpPr>
          <p:cNvPr id="7" name="Title 1"/>
          <p:cNvSpPr>
            <a:spLocks noGrp="1"/>
          </p:cNvSpPr>
          <p:nvPr>
            <p:ph type="title"/>
          </p:nvPr>
        </p:nvSpPr>
        <p:spPr>
          <a:xfrm>
            <a:off x="108086" y="1995760"/>
            <a:ext cx="2087960" cy="628691"/>
          </a:xfrm>
          <a:solidFill>
            <a:schemeClr val="bg1">
              <a:alpha val="73000"/>
            </a:schemeClr>
          </a:solidFill>
        </p:spPr>
        <p:txBody>
          <a:bodyPr>
            <a:normAutofit fontScale="90000"/>
          </a:bodyPr>
          <a:lstStyle/>
          <a:p>
            <a:pPr algn="l"/>
            <a:r>
              <a:rPr lang="da-DK" sz="3600" dirty="0">
                <a:latin typeface="Arial" panose="020B0604020202020204" pitchFamily="34" charset="0"/>
                <a:cs typeface="Arial" panose="020B0604020202020204" pitchFamily="34" charset="0"/>
              </a:rPr>
              <a:t>Hvornår?</a:t>
            </a:r>
            <a:endParaRPr lang="da-DK" dirty="0">
              <a:latin typeface="Arial" panose="020B0604020202020204" pitchFamily="34" charset="0"/>
              <a:cs typeface="Arial" panose="020B0604020202020204" pitchFamily="34" charset="0"/>
            </a:endParaRP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5" y="2739854"/>
            <a:ext cx="9155324" cy="2403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lvl="1"/>
            <a:endParaRPr lang="en-GB" sz="2400" i="1" dirty="0">
              <a:solidFill>
                <a:schemeClr val="tx1"/>
              </a:solidFill>
            </a:endParaRPr>
          </a:p>
        </p:txBody>
      </p:sp>
      <p:sp>
        <p:nvSpPr>
          <p:cNvPr id="8" name="Rectangle 7"/>
          <p:cNvSpPr/>
          <p:nvPr/>
        </p:nvSpPr>
        <p:spPr>
          <a:xfrm>
            <a:off x="596" y="2759451"/>
            <a:ext cx="303375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1" name="Rectangle 10"/>
          <p:cNvSpPr/>
          <p:nvPr/>
        </p:nvSpPr>
        <p:spPr>
          <a:xfrm>
            <a:off x="2916032" y="2759451"/>
            <a:ext cx="309594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2" name="Rectangle 11"/>
          <p:cNvSpPr/>
          <p:nvPr/>
        </p:nvSpPr>
        <p:spPr>
          <a:xfrm>
            <a:off x="180084" y="2759451"/>
            <a:ext cx="8963321" cy="238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bg1"/>
              </a:solidFill>
            </a:endParaRPr>
          </a:p>
          <a:p>
            <a:r>
              <a:rPr lang="en-GB" sz="2000" dirty="0">
                <a:solidFill>
                  <a:schemeClr val="bg1"/>
                </a:solidFill>
              </a:rPr>
              <a:t>Du </a:t>
            </a:r>
            <a:r>
              <a:rPr lang="en-GB" sz="2000" dirty="0" err="1">
                <a:solidFill>
                  <a:schemeClr val="bg1"/>
                </a:solidFill>
              </a:rPr>
              <a:t>skal</a:t>
            </a:r>
            <a:r>
              <a:rPr lang="en-GB" sz="2000" dirty="0">
                <a:solidFill>
                  <a:schemeClr val="bg1"/>
                </a:solidFill>
              </a:rPr>
              <a:t> </a:t>
            </a:r>
            <a:r>
              <a:rPr lang="en-GB" sz="2000" dirty="0" err="1">
                <a:solidFill>
                  <a:schemeClr val="bg1"/>
                </a:solidFill>
              </a:rPr>
              <a:t>selv</a:t>
            </a:r>
            <a:r>
              <a:rPr lang="en-GB" sz="2000" dirty="0">
                <a:solidFill>
                  <a:schemeClr val="bg1"/>
                </a:solidFill>
              </a:rPr>
              <a:t> </a:t>
            </a:r>
            <a:r>
              <a:rPr lang="en-GB" sz="2000" dirty="0" err="1">
                <a:solidFill>
                  <a:schemeClr val="bg1"/>
                </a:solidFill>
              </a:rPr>
              <a:t>finde</a:t>
            </a:r>
            <a:r>
              <a:rPr lang="en-GB" sz="2000" dirty="0">
                <a:solidFill>
                  <a:schemeClr val="bg1"/>
                </a:solidFill>
              </a:rPr>
              <a:t> din </a:t>
            </a:r>
            <a:r>
              <a:rPr lang="en-GB" sz="2000" dirty="0" err="1">
                <a:solidFill>
                  <a:schemeClr val="bg1"/>
                </a:solidFill>
              </a:rPr>
              <a:t>praktikplads</a:t>
            </a:r>
            <a:r>
              <a:rPr lang="en-GB" sz="2000" dirty="0">
                <a:solidFill>
                  <a:schemeClr val="bg1"/>
                </a:solidFill>
              </a:rPr>
              <a:t> </a:t>
            </a:r>
          </a:p>
          <a:p>
            <a:endParaRPr lang="en-GB" sz="2000" dirty="0">
              <a:solidFill>
                <a:schemeClr val="bg1"/>
              </a:solidFill>
            </a:endParaRPr>
          </a:p>
          <a:p>
            <a:r>
              <a:rPr lang="en-GB" sz="2000" dirty="0">
                <a:solidFill>
                  <a:schemeClr val="bg1"/>
                </a:solidFill>
              </a:rPr>
              <a:t> </a:t>
            </a:r>
          </a:p>
          <a:p>
            <a:endParaRPr lang="en-GB" sz="3200" dirty="0">
              <a:solidFill>
                <a:schemeClr val="bg1"/>
              </a:solidFill>
            </a:endParaRPr>
          </a:p>
        </p:txBody>
      </p:sp>
      <p:pic>
        <p:nvPicPr>
          <p:cNvPr id="2050" name="Picture 2" descr="Billedresultat for hku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 t="14535" r="189" b="14535"/>
          <a:stretch/>
        </p:blipFill>
        <p:spPr bwMode="auto">
          <a:xfrm>
            <a:off x="-21669" y="-19263"/>
            <a:ext cx="9147745" cy="27591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745" y="77670"/>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86663" y="2480636"/>
            <a:ext cx="4139413" cy="230832"/>
          </a:xfrm>
          <a:prstGeom prst="rect">
            <a:avLst/>
          </a:prstGeom>
          <a:noFill/>
        </p:spPr>
        <p:txBody>
          <a:bodyPr wrap="square" rtlCol="0">
            <a:spAutoFit/>
          </a:bodyPr>
          <a:lstStyle/>
          <a:p>
            <a:pPr algn="r"/>
            <a:r>
              <a:rPr lang="en-US" sz="900" b="1" dirty="0">
                <a:solidFill>
                  <a:schemeClr val="bg1"/>
                </a:solidFill>
              </a:rPr>
              <a:t>Hong Kong University of Science and Technology, Hong Kong</a:t>
            </a:r>
          </a:p>
        </p:txBody>
      </p:sp>
      <p:sp>
        <p:nvSpPr>
          <p:cNvPr id="13" name="Title 1"/>
          <p:cNvSpPr txBox="1">
            <a:spLocks/>
          </p:cNvSpPr>
          <p:nvPr/>
        </p:nvSpPr>
        <p:spPr>
          <a:xfrm>
            <a:off x="118245" y="2016078"/>
            <a:ext cx="2087960" cy="628691"/>
          </a:xfrm>
          <a:prstGeom prst="rect">
            <a:avLst/>
          </a:prstGeom>
          <a:solidFill>
            <a:schemeClr val="bg1">
              <a:alpha val="73000"/>
            </a:schemeClr>
          </a:solidFill>
        </p:spPr>
        <p:txBody>
          <a:bodyPr vert="horz" lIns="91428" tIns="45714" rIns="91428" bIns="45714"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4000" dirty="0">
                <a:latin typeface="Arial" panose="020B0604020202020204" pitchFamily="34" charset="0"/>
                <a:cs typeface="Arial" panose="020B0604020202020204" pitchFamily="34" charset="0"/>
              </a:rPr>
              <a:t>Hvor?</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69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Praktik i Udlandet</a:t>
            </a:r>
          </a:p>
        </p:txBody>
      </p:sp>
      <p:pic>
        <p:nvPicPr>
          <p:cNvPr id="4" name="Picture 3"/>
          <p:cNvPicPr>
            <a:picLocks noChangeAspect="1"/>
          </p:cNvPicPr>
          <p:nvPr/>
        </p:nvPicPr>
        <p:blipFill>
          <a:blip r:embed="rId2"/>
          <a:stretch>
            <a:fillRect/>
          </a:stretch>
        </p:blipFill>
        <p:spPr>
          <a:xfrm>
            <a:off x="0" y="0"/>
            <a:ext cx="9140323" cy="6321278"/>
          </a:xfrm>
          <a:prstGeom prst="rect">
            <a:avLst/>
          </a:prstGeom>
        </p:spPr>
      </p:pic>
    </p:spTree>
    <p:extLst>
      <p:ext uri="{BB962C8B-B14F-4D97-AF65-F5344CB8AC3E}">
        <p14:creationId xmlns:p14="http://schemas.microsoft.com/office/powerpoint/2010/main" val="63967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6" name="Billede 5" descr="Et billede, der indeholder græs, træ, udendørs, himmel&#10;&#10;Automatisk genereret beskrivelse">
            <a:extLst>
              <a:ext uri="{FF2B5EF4-FFF2-40B4-BE49-F238E27FC236}">
                <a16:creationId xmlns:a16="http://schemas.microsoft.com/office/drawing/2014/main" id="{86357567-5CC9-43B1-9767-8AA083979054}"/>
              </a:ext>
            </a:extLst>
          </p:cNvPr>
          <p:cNvPicPr>
            <a:picLocks noChangeAspect="1"/>
          </p:cNvPicPr>
          <p:nvPr/>
        </p:nvPicPr>
        <p:blipFill rotWithShape="1">
          <a:blip r:embed="rId3">
            <a:extLst>
              <a:ext uri="{28A0092B-C50C-407E-A947-70E740481C1C}">
                <a14:useLocalDpi xmlns:a14="http://schemas.microsoft.com/office/drawing/2010/main" val="0"/>
              </a:ext>
            </a:extLst>
          </a:blip>
          <a:srcRect l="11816" r="19693"/>
          <a:stretch/>
        </p:blipFill>
        <p:spPr>
          <a:xfrm>
            <a:off x="-912" y="0"/>
            <a:ext cx="4694628" cy="5142731"/>
          </a:xfrm>
          <a:prstGeom prst="rect">
            <a:avLst/>
          </a:prstGeom>
        </p:spPr>
      </p:pic>
      <p:sp>
        <p:nvSpPr>
          <p:cNvPr id="24" name="Rektangel: afrundede hjørner 23">
            <a:extLst>
              <a:ext uri="{FF2B5EF4-FFF2-40B4-BE49-F238E27FC236}">
                <a16:creationId xmlns:a16="http://schemas.microsoft.com/office/drawing/2014/main" id="{C8406732-3A4F-412C-924B-4ACC62771921}"/>
              </a:ext>
            </a:extLst>
          </p:cNvPr>
          <p:cNvSpPr/>
          <p:nvPr/>
        </p:nvSpPr>
        <p:spPr bwMode="auto">
          <a:xfrm>
            <a:off x="5058054" y="1153617"/>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5" name="Rektangel: afrundede hjørner 24">
            <a:extLst>
              <a:ext uri="{FF2B5EF4-FFF2-40B4-BE49-F238E27FC236}">
                <a16:creationId xmlns:a16="http://schemas.microsoft.com/office/drawing/2014/main" id="{65370AC1-788A-443C-AAB4-7D2E24C932C9}"/>
              </a:ext>
            </a:extLst>
          </p:cNvPr>
          <p:cNvSpPr/>
          <p:nvPr/>
        </p:nvSpPr>
        <p:spPr bwMode="auto">
          <a:xfrm>
            <a:off x="5058053" y="2171941"/>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6" name="Rektangel: afrundede hjørner 25">
            <a:extLst>
              <a:ext uri="{FF2B5EF4-FFF2-40B4-BE49-F238E27FC236}">
                <a16:creationId xmlns:a16="http://schemas.microsoft.com/office/drawing/2014/main" id="{666FB57F-76F1-4618-8CCD-41736A0B514D}"/>
              </a:ext>
            </a:extLst>
          </p:cNvPr>
          <p:cNvSpPr/>
          <p:nvPr/>
        </p:nvSpPr>
        <p:spPr bwMode="auto">
          <a:xfrm>
            <a:off x="5058052" y="3165209"/>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17" name="Shape 217"/>
          <p:cNvSpPr txBox="1">
            <a:spLocks noGrp="1"/>
          </p:cNvSpPr>
          <p:nvPr>
            <p:ph type="title"/>
          </p:nvPr>
        </p:nvSpPr>
        <p:spPr>
          <a:xfrm>
            <a:off x="121438" y="3781618"/>
            <a:ext cx="3594760" cy="1194794"/>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959" dirty="0">
                <a:latin typeface="Arial"/>
                <a:ea typeface="Arial"/>
                <a:cs typeface="Arial"/>
                <a:sym typeface="Arial"/>
              </a:rPr>
              <a:t>Hvordan finder man en plads?</a:t>
            </a:r>
            <a:endParaRPr lang="da-DK" sz="1800" dirty="0">
              <a:latin typeface="Arial"/>
              <a:ea typeface="Arial"/>
              <a:cs typeface="Arial"/>
              <a:sym typeface="Arial"/>
            </a:endParaRPr>
          </a:p>
        </p:txBody>
      </p:sp>
      <p:pic>
        <p:nvPicPr>
          <p:cNvPr id="218" name="Shape 21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219" name="Shape 219"/>
          <p:cNvSpPr txBox="1"/>
          <p:nvPr/>
        </p:nvSpPr>
        <p:spPr>
          <a:xfrm>
            <a:off x="8006" y="770"/>
            <a:ext cx="4139461" cy="230670"/>
          </a:xfrm>
          <a:prstGeom prst="rect">
            <a:avLst/>
          </a:prstGeom>
          <a:noFill/>
          <a:ln>
            <a:noFill/>
          </a:ln>
        </p:spPr>
        <p:txBody>
          <a:bodyPr wrap="square" lIns="91413" tIns="45694" rIns="91413" bIns="45694" anchor="t" anchorCtr="0">
            <a:noAutofit/>
          </a:bodyPr>
          <a:lstStyle/>
          <a:p>
            <a:pPr>
              <a:buSzPct val="25000"/>
            </a:pPr>
            <a:r>
              <a:rPr lang="da-DK" sz="900" b="1" dirty="0">
                <a:solidFill>
                  <a:schemeClr val="lt1"/>
                </a:solidFill>
                <a:latin typeface="Calibri"/>
                <a:ea typeface="Calibri"/>
                <a:cs typeface="Calibri"/>
                <a:sym typeface="Calibri"/>
              </a:rPr>
              <a:t>NOVO NORDISK, USA</a:t>
            </a:r>
          </a:p>
        </p:txBody>
      </p:sp>
      <p:sp>
        <p:nvSpPr>
          <p:cNvPr id="2" name="Rektangel: afrundede hjørner 1">
            <a:extLst>
              <a:ext uri="{FF2B5EF4-FFF2-40B4-BE49-F238E27FC236}">
                <a16:creationId xmlns:a16="http://schemas.microsoft.com/office/drawing/2014/main" id="{F0EF3DEA-2409-4805-8315-728E975301E4}"/>
              </a:ext>
            </a:extLst>
          </p:cNvPr>
          <p:cNvSpPr/>
          <p:nvPr/>
        </p:nvSpPr>
        <p:spPr bwMode="auto">
          <a:xfrm>
            <a:off x="5058054" y="181916"/>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grpSp>
        <p:nvGrpSpPr>
          <p:cNvPr id="220" name="Shape 220"/>
          <p:cNvGrpSpPr/>
          <p:nvPr/>
        </p:nvGrpSpPr>
        <p:grpSpPr>
          <a:xfrm>
            <a:off x="5757112" y="175613"/>
            <a:ext cx="3238369" cy="3774373"/>
            <a:chOff x="643690" y="-191127"/>
            <a:chExt cx="3134416" cy="3774864"/>
          </a:xfrm>
        </p:grpSpPr>
        <p:sp>
          <p:nvSpPr>
            <p:cNvPr id="223" name="Shape 223"/>
            <p:cNvSpPr/>
            <p:nvPr/>
          </p:nvSpPr>
          <p:spPr>
            <a:xfrm rot="5400000">
              <a:off x="1880078" y="-128427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4" name="Shape 224"/>
            <p:cNvSpPr txBox="1"/>
            <p:nvPr/>
          </p:nvSpPr>
          <p:spPr>
            <a:xfrm>
              <a:off x="773232" y="-184823"/>
              <a:ext cx="2854188" cy="901880"/>
            </a:xfrm>
            <a:prstGeom prst="rect">
              <a:avLst/>
            </a:prstGeom>
            <a:noFill/>
            <a:ln>
              <a:noFill/>
            </a:ln>
          </p:spPr>
          <p:txBody>
            <a:bodyPr wrap="square" lIns="106661" tIns="9524" rIns="9524" bIns="9524" anchor="ctr" anchorCtr="0">
              <a:noAutofit/>
            </a:bodyPr>
            <a:lstStyle/>
            <a:p>
              <a:pPr lvl="1" algn="ctr">
                <a:lnSpc>
                  <a:spcPct val="90000"/>
                </a:lnSpc>
                <a:spcBef>
                  <a:spcPts val="225"/>
                </a:spcBef>
                <a:buClr>
                  <a:schemeClr val="dk1"/>
                </a:buClr>
                <a:buSzPct val="100000"/>
              </a:pPr>
              <a:r>
                <a:rPr lang="da-DK" sz="1500" dirty="0">
                  <a:solidFill>
                    <a:schemeClr val="dk1"/>
                  </a:solidFill>
                  <a:latin typeface="Arial" panose="020B0604020202020204" pitchFamily="34" charset="0"/>
                  <a:cs typeface="Arial" panose="020B0604020202020204" pitchFamily="34" charset="0"/>
                  <a:hlinkClick r:id="rId5" action="ppaction://hlinkfile"/>
                </a:rPr>
                <a:t>DTU’s </a:t>
              </a:r>
              <a:r>
                <a:rPr lang="da-DK" sz="1500" dirty="0" err="1">
                  <a:solidFill>
                    <a:schemeClr val="dk1"/>
                  </a:solidFill>
                  <a:latin typeface="Arial" panose="020B0604020202020204" pitchFamily="34" charset="0"/>
                  <a:cs typeface="Arial" panose="020B0604020202020204" pitchFamily="34" charset="0"/>
                  <a:hlinkClick r:id="rId5" action="ppaction://hlinkfile"/>
                </a:rPr>
                <a:t>Career</a:t>
              </a:r>
              <a:r>
                <a:rPr lang="da-DK" sz="1500" dirty="0">
                  <a:solidFill>
                    <a:schemeClr val="dk1"/>
                  </a:solidFill>
                  <a:latin typeface="Arial" panose="020B0604020202020204" pitchFamily="34" charset="0"/>
                  <a:cs typeface="Arial" panose="020B0604020202020204" pitchFamily="34" charset="0"/>
                  <a:hlinkClick r:id="rId5" action="ppaction://hlinkfile"/>
                </a:rPr>
                <a:t> Hub</a:t>
              </a:r>
              <a:br>
                <a:rPr lang="da-DK" sz="1500" dirty="0">
                  <a:solidFill>
                    <a:schemeClr val="dk1"/>
                  </a:solidFill>
                  <a:latin typeface="Arial" panose="020B0604020202020204" pitchFamily="34" charset="0"/>
                  <a:cs typeface="Arial" panose="020B0604020202020204" pitchFamily="34" charset="0"/>
                </a:rPr>
              </a:br>
              <a:endParaRPr lang="da-DK" sz="800" dirty="0">
                <a:solidFill>
                  <a:schemeClr val="dk1"/>
                </a:solidFill>
                <a:latin typeface="Arial" panose="020B0604020202020204" pitchFamily="34" charset="0"/>
                <a:cs typeface="Arial" panose="020B0604020202020204" pitchFamily="34" charset="0"/>
              </a:endParaRPr>
            </a:p>
          </p:txBody>
        </p:sp>
        <p:sp>
          <p:nvSpPr>
            <p:cNvPr id="227" name="Shape 227"/>
            <p:cNvSpPr/>
            <p:nvPr/>
          </p:nvSpPr>
          <p:spPr>
            <a:xfrm rot="5400000">
              <a:off x="1900082" y="-29898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8" name="Shape 228"/>
            <p:cNvSpPr txBox="1"/>
            <p:nvPr/>
          </p:nvSpPr>
          <p:spPr>
            <a:xfrm>
              <a:off x="643690" y="877993"/>
              <a:ext cx="2932855" cy="737944"/>
            </a:xfrm>
            <a:prstGeom prst="rect">
              <a:avLst/>
            </a:prstGeom>
            <a:noFill/>
            <a:ln>
              <a:noFill/>
            </a:ln>
          </p:spPr>
          <p:txBody>
            <a:bodyPr wrap="square" lIns="106661" tIns="9524" rIns="9524" bIns="9524" anchor="ctr" anchorCtr="0">
              <a:noAutofit/>
            </a:bodyPr>
            <a:lstStyle/>
            <a:p>
              <a:pPr lvl="0" algn="ctr"/>
              <a:br>
                <a:rPr lang="da-DK" sz="1500" dirty="0">
                  <a:latin typeface="Arial" panose="020B0604020202020204" pitchFamily="34" charset="0"/>
                  <a:cs typeface="Arial" panose="020B0604020202020204" pitchFamily="34" charset="0"/>
                </a:rPr>
              </a:br>
              <a:r>
                <a:rPr lang="da-DK" sz="1500" dirty="0">
                  <a:latin typeface="Arial" panose="020B0604020202020204" pitchFamily="34" charset="0"/>
                  <a:cs typeface="Arial" panose="020B0604020202020204" pitchFamily="34" charset="0"/>
                  <a:hlinkClick r:id="rId6"/>
                </a:rPr>
                <a:t>IAESTE</a:t>
              </a:r>
              <a:br>
                <a:rPr lang="da-DK" sz="150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endParaRPr lang="da-DK" sz="1050" dirty="0">
                <a:latin typeface="Arial" panose="020B0604020202020204" pitchFamily="34" charset="0"/>
                <a:cs typeface="Arial" panose="020B0604020202020204" pitchFamily="34" charset="0"/>
              </a:endParaRPr>
            </a:p>
            <a:p>
              <a:pPr lvl="0" algn="ctr"/>
              <a:endParaRPr lang="en-US" sz="1050" dirty="0">
                <a:latin typeface="Arial" panose="020B0604020202020204" pitchFamily="34" charset="0"/>
                <a:cs typeface="Arial" panose="020B0604020202020204" pitchFamily="34" charset="0"/>
              </a:endParaRPr>
            </a:p>
          </p:txBody>
        </p:sp>
        <p:sp>
          <p:nvSpPr>
            <p:cNvPr id="231" name="Shape 231"/>
            <p:cNvSpPr/>
            <p:nvPr/>
          </p:nvSpPr>
          <p:spPr>
            <a:xfrm rot="5400000">
              <a:off x="1900082" y="71231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2" name="Shape 232"/>
            <p:cNvSpPr txBox="1"/>
            <p:nvPr/>
          </p:nvSpPr>
          <p:spPr>
            <a:xfrm>
              <a:off x="694564" y="182673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LinkedIn</a:t>
              </a:r>
            </a:p>
            <a:p>
              <a:pPr lvl="1" algn="ctr">
                <a:lnSpc>
                  <a:spcPct val="90000"/>
                </a:lnSpc>
                <a:buClr>
                  <a:schemeClr val="dk1"/>
                </a:buClr>
                <a:buSzPct val="100000"/>
              </a:pPr>
              <a:r>
                <a:rPr lang="da-DK" sz="800" dirty="0">
                  <a:solidFill>
                    <a:schemeClr val="dk1"/>
                  </a:solidFill>
                </a:rPr>
                <a:t>Find et praktikopslag eller bliv fundet! </a:t>
              </a:r>
            </a:p>
          </p:txBody>
        </p:sp>
        <p:sp>
          <p:nvSpPr>
            <p:cNvPr id="235" name="Shape 235"/>
            <p:cNvSpPr/>
            <p:nvPr/>
          </p:nvSpPr>
          <p:spPr>
            <a:xfrm rot="5400000">
              <a:off x="1893144" y="170571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6" name="Shape 236"/>
            <p:cNvSpPr txBox="1"/>
            <p:nvPr/>
          </p:nvSpPr>
          <p:spPr>
            <a:xfrm>
              <a:off x="733898" y="278738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Tal med din praktikkoordinator</a:t>
              </a:r>
              <a:br>
                <a:rPr lang="da-DK" sz="1500" dirty="0">
                  <a:solidFill>
                    <a:schemeClr val="dk1"/>
                  </a:solidFill>
                </a:rPr>
              </a:br>
              <a:r>
                <a:rPr lang="da-DK" sz="1200" dirty="0">
                  <a:solidFill>
                    <a:schemeClr val="dk1"/>
                  </a:solidFill>
                </a:rPr>
                <a:t>- og måske medstuderende</a:t>
              </a:r>
            </a:p>
          </p:txBody>
        </p:sp>
      </p:grpSp>
      <p:pic>
        <p:nvPicPr>
          <p:cNvPr id="3" name="Picture 2"/>
          <p:cNvPicPr>
            <a:picLocks noChangeAspect="1"/>
          </p:cNvPicPr>
          <p:nvPr/>
        </p:nvPicPr>
        <p:blipFill>
          <a:blip r:embed="rId7"/>
          <a:stretch>
            <a:fillRect/>
          </a:stretch>
        </p:blipFill>
        <p:spPr>
          <a:xfrm>
            <a:off x="5058052" y="4161966"/>
            <a:ext cx="993734" cy="798645"/>
          </a:xfrm>
          <a:prstGeom prst="rect">
            <a:avLst/>
          </a:prstGeom>
        </p:spPr>
      </p:pic>
      <p:sp>
        <p:nvSpPr>
          <p:cNvPr id="20" name="Shape 231"/>
          <p:cNvSpPr/>
          <p:nvPr/>
        </p:nvSpPr>
        <p:spPr>
          <a:xfrm rot="5400000">
            <a:off x="7047570" y="3019500"/>
            <a:ext cx="784776" cy="3069709"/>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pPr lvl="1" algn="ctr">
              <a:lnSpc>
                <a:spcPct val="90000"/>
              </a:lnSpc>
              <a:buClr>
                <a:schemeClr val="dk1"/>
              </a:buClr>
              <a:buSzPct val="100000"/>
            </a:pPr>
            <a:endParaRPr lang="da-DK" sz="1500" dirty="0">
              <a:solidFill>
                <a:schemeClr val="dk1"/>
              </a:solidFill>
            </a:endParaRPr>
          </a:p>
        </p:txBody>
      </p:sp>
      <p:sp>
        <p:nvSpPr>
          <p:cNvPr id="5" name="TextBox 4"/>
          <p:cNvSpPr txBox="1"/>
          <p:nvPr/>
        </p:nvSpPr>
        <p:spPr>
          <a:xfrm>
            <a:off x="6131302" y="4232477"/>
            <a:ext cx="2582883" cy="738664"/>
          </a:xfrm>
          <a:prstGeom prst="rect">
            <a:avLst/>
          </a:prstGeom>
          <a:noFill/>
        </p:spPr>
        <p:txBody>
          <a:bodyPr wrap="square" rtlCol="0">
            <a:spAutoFit/>
          </a:bodyPr>
          <a:lstStyle/>
          <a:p>
            <a:r>
              <a:rPr lang="da-DK" sz="1500" dirty="0"/>
              <a:t>Kontakt en virksomhed, der også har kontor i DK </a:t>
            </a:r>
            <a:r>
              <a:rPr lang="da-DK" sz="1600" dirty="0">
                <a:solidFill>
                  <a:schemeClr val="dk1"/>
                </a:solidFill>
              </a:rPr>
              <a:t>– </a:t>
            </a:r>
            <a:r>
              <a:rPr lang="da-DK" sz="1100" dirty="0">
                <a:solidFill>
                  <a:schemeClr val="dk1"/>
                </a:solidFill>
              </a:rPr>
              <a:t>kender du nogen, der kender nogen?</a:t>
            </a:r>
            <a:endParaRPr lang="da-DK" sz="1100" dirty="0"/>
          </a:p>
        </p:txBody>
      </p:sp>
    </p:spTree>
    <p:extLst>
      <p:ext uri="{BB962C8B-B14F-4D97-AF65-F5344CB8AC3E}">
        <p14:creationId xmlns:p14="http://schemas.microsoft.com/office/powerpoint/2010/main" val="179653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Billede 2">
            <a:extLst>
              <a:ext uri="{FF2B5EF4-FFF2-40B4-BE49-F238E27FC236}">
                <a16:creationId xmlns:a16="http://schemas.microsoft.com/office/drawing/2014/main" id="{2F2BDFFD-6649-4C3C-8788-19DB3A248BB5}"/>
              </a:ext>
            </a:extLst>
          </p:cNvPr>
          <p:cNvPicPr>
            <a:picLocks noChangeAspect="1"/>
          </p:cNvPicPr>
          <p:nvPr/>
        </p:nvPicPr>
        <p:blipFill rotWithShape="1">
          <a:blip r:embed="rId3">
            <a:extLst>
              <a:ext uri="{28A0092B-C50C-407E-A947-70E740481C1C}">
                <a14:useLocalDpi xmlns:a14="http://schemas.microsoft.com/office/drawing/2010/main" val="0"/>
              </a:ext>
            </a:extLst>
          </a:blip>
          <a:srcRect l="2716" r="2716"/>
          <a:stretch/>
        </p:blipFill>
        <p:spPr>
          <a:xfrm>
            <a:off x="596" y="0"/>
            <a:ext cx="9142810" cy="2755376"/>
          </a:xfrm>
          <a:prstGeom prst="rect">
            <a:avLst/>
          </a:prstGeom>
        </p:spPr>
      </p:pic>
      <p:sp>
        <p:nvSpPr>
          <p:cNvPr id="127" name="Shape 127"/>
          <p:cNvSpPr txBox="1">
            <a:spLocks noGrp="1"/>
          </p:cNvSpPr>
          <p:nvPr>
            <p:ph type="title"/>
          </p:nvPr>
        </p:nvSpPr>
        <p:spPr>
          <a:xfrm>
            <a:off x="108081" y="1995751"/>
            <a:ext cx="2087655" cy="628718"/>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600" dirty="0">
                <a:latin typeface="Arial"/>
                <a:ea typeface="Arial"/>
                <a:cs typeface="Arial"/>
                <a:sym typeface="Arial"/>
              </a:rPr>
              <a:t>Økonomi</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129" name="Shape 129"/>
          <p:cNvSpPr/>
          <p:nvPr/>
        </p:nvSpPr>
        <p:spPr>
          <a:xfrm>
            <a:off x="595" y="2739853"/>
            <a:ext cx="9142810" cy="2403287"/>
          </a:xfrm>
          <a:prstGeom prst="rect">
            <a:avLst/>
          </a:prstGeom>
          <a:noFill/>
          <a:ln>
            <a:noFill/>
          </a:ln>
        </p:spPr>
        <p:txBody>
          <a:bodyPr wrap="square" lIns="91413" tIns="45694" rIns="91413" bIns="45694" anchor="ctr" anchorCtr="0">
            <a:noAutofit/>
          </a:bodyPr>
          <a:lstStyle/>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Erasmus+ stipendie ved ophold i EU medlemslande + Island, Tyrkiet, Makedonien, Liechtenstein og Norge</a:t>
            </a:r>
          </a:p>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Eksterne legater</a:t>
            </a:r>
          </a:p>
        </p:txBody>
      </p:sp>
      <p:sp>
        <p:nvSpPr>
          <p:cNvPr id="130" name="Shape 130"/>
          <p:cNvSpPr txBox="1"/>
          <p:nvPr/>
        </p:nvSpPr>
        <p:spPr>
          <a:xfrm>
            <a:off x="4556104" y="2702335"/>
            <a:ext cx="4587302" cy="2403287"/>
          </a:xfrm>
          <a:prstGeom prst="rect">
            <a:avLst/>
          </a:prstGeom>
          <a:noFill/>
          <a:ln>
            <a:noFill/>
          </a:ln>
        </p:spPr>
        <p:txBody>
          <a:bodyPr wrap="square" lIns="91413" tIns="91413" rIns="91413" bIns="91413" anchor="ctr" anchorCtr="0">
            <a:noAutofit/>
          </a:bodyPr>
          <a:lstStyle/>
          <a:p>
            <a:pPr marL="800020" lvl="1" indent="-342866">
              <a:lnSpc>
                <a:spcPct val="150000"/>
              </a:lnSpc>
              <a:buClr>
                <a:schemeClr val="lt1"/>
              </a:buClr>
              <a:buSzPct val="100000"/>
              <a:buChar char="•"/>
            </a:pPr>
            <a:endParaRPr lang="da-DK" sz="2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86466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vand, himmel, udendørs, havn&#10;&#10;Automatisk genereret beskrivelse">
            <a:extLst>
              <a:ext uri="{FF2B5EF4-FFF2-40B4-BE49-F238E27FC236}">
                <a16:creationId xmlns:a16="http://schemas.microsoft.com/office/drawing/2014/main" id="{751B809B-F721-4BB3-9DB2-3A8B49411C80}"/>
              </a:ext>
            </a:extLst>
          </p:cNvPr>
          <p:cNvPicPr>
            <a:picLocks noChangeAspect="1"/>
          </p:cNvPicPr>
          <p:nvPr/>
        </p:nvPicPr>
        <p:blipFill rotWithShape="1">
          <a:blip r:embed="rId3">
            <a:extLst>
              <a:ext uri="{28A0092B-C50C-407E-A947-70E740481C1C}">
                <a14:useLocalDpi xmlns:a14="http://schemas.microsoft.com/office/drawing/2010/main" val="0"/>
              </a:ext>
            </a:extLst>
          </a:blip>
          <a:srcRect l="24009" r="26372" b="7326"/>
          <a:stretch/>
        </p:blipFill>
        <p:spPr>
          <a:xfrm>
            <a:off x="595" y="335"/>
            <a:ext cx="4895441" cy="5143166"/>
          </a:xfrm>
          <a:prstGeom prst="rect">
            <a:avLst/>
          </a:prstGeom>
        </p:spPr>
      </p:pic>
      <p:sp>
        <p:nvSpPr>
          <p:cNvPr id="7" name="Title 1"/>
          <p:cNvSpPr>
            <a:spLocks noGrp="1"/>
          </p:cNvSpPr>
          <p:nvPr>
            <p:ph type="title"/>
          </p:nvPr>
        </p:nvSpPr>
        <p:spPr>
          <a:xfrm>
            <a:off x="180084" y="4371715"/>
            <a:ext cx="3743929" cy="628691"/>
          </a:xfrm>
          <a:solidFill>
            <a:schemeClr val="bg1">
              <a:alpha val="73000"/>
            </a:schemeClr>
          </a:solidFill>
        </p:spPr>
        <p:txBody>
          <a:bodyPr>
            <a:normAutofit fontScale="90000"/>
          </a:bodyPr>
          <a:lstStyle/>
          <a:p>
            <a:r>
              <a:rPr lang="da-DK" dirty="0">
                <a:latin typeface="Arial" panose="020B0604020202020204" pitchFamily="34" charset="0"/>
                <a:cs typeface="Arial" panose="020B0604020202020204" pitchFamily="34" charset="0"/>
              </a:rPr>
              <a:t>Praktikaliteter</a:t>
            </a: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35491" y="365204"/>
            <a:ext cx="4500424" cy="4247317"/>
          </a:xfrm>
          <a:prstGeom prst="rect">
            <a:avLst/>
          </a:prstGeom>
        </p:spPr>
        <p:txBody>
          <a:bodyPr wrap="square">
            <a:spAutoFit/>
          </a:bodyPr>
          <a:lstStyle/>
          <a:p>
            <a:pPr marL="800020" lvl="1" indent="-342866">
              <a:buFont typeface="Arial" panose="020B0604020202020204" pitchFamily="34" charset="0"/>
              <a:buChar char="•"/>
            </a:pPr>
            <a:r>
              <a:rPr lang="en-GB" sz="2400" b="1" i="1" dirty="0" err="1">
                <a:solidFill>
                  <a:schemeClr val="bg1"/>
                </a:solidFill>
              </a:rPr>
              <a:t>Bolig</a:t>
            </a:r>
            <a:r>
              <a:rPr lang="en-GB" sz="2400" i="1" dirty="0">
                <a:solidFill>
                  <a:schemeClr val="bg1"/>
                </a:solidFill>
              </a:rPr>
              <a:t> </a:t>
            </a:r>
            <a:br>
              <a:rPr lang="en-GB" sz="2400" i="1" dirty="0">
                <a:solidFill>
                  <a:schemeClr val="bg1"/>
                </a:solidFill>
              </a:rPr>
            </a:br>
            <a:r>
              <a:rPr lang="en-GB" sz="1800" i="1" dirty="0" err="1">
                <a:solidFill>
                  <a:schemeClr val="bg1"/>
                </a:solidFill>
              </a:rPr>
              <a:t>praktiksted</a:t>
            </a:r>
            <a:r>
              <a:rPr lang="en-GB" sz="1800" i="1" dirty="0">
                <a:solidFill>
                  <a:schemeClr val="bg1"/>
                </a:solidFill>
              </a:rPr>
              <a:t>, IAESTE</a:t>
            </a: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b="1" i="1" dirty="0" err="1">
                <a:solidFill>
                  <a:schemeClr val="bg1"/>
                </a:solidFill>
              </a:rPr>
              <a:t>Visum</a:t>
            </a:r>
            <a:br>
              <a:rPr lang="en-GB" sz="2400" b="1" i="1" dirty="0">
                <a:solidFill>
                  <a:schemeClr val="bg1"/>
                </a:solidFill>
              </a:rPr>
            </a:br>
            <a:r>
              <a:rPr lang="en-GB" sz="1800" i="1" dirty="0" err="1">
                <a:solidFill>
                  <a:schemeClr val="bg1"/>
                </a:solidFill>
              </a:rPr>
              <a:t>Praktiksted</a:t>
            </a:r>
            <a:r>
              <a:rPr lang="en-GB" sz="1800" i="1" dirty="0">
                <a:solidFill>
                  <a:schemeClr val="bg1"/>
                </a:solidFill>
              </a:rPr>
              <a:t> </a:t>
            </a:r>
            <a:r>
              <a:rPr lang="en-GB" sz="1800" i="1" dirty="0" err="1">
                <a:solidFill>
                  <a:schemeClr val="bg1"/>
                </a:solidFill>
              </a:rPr>
              <a:t>hjælper</a:t>
            </a:r>
            <a:r>
              <a:rPr lang="en-GB" sz="1800" i="1" dirty="0">
                <a:solidFill>
                  <a:schemeClr val="bg1"/>
                </a:solidFill>
              </a:rPr>
              <a:t>, </a:t>
            </a:r>
            <a:r>
              <a:rPr lang="en-GB" sz="1800" i="1" dirty="0" err="1">
                <a:solidFill>
                  <a:schemeClr val="bg1"/>
                </a:solidFill>
              </a:rPr>
              <a:t>obs</a:t>
            </a:r>
            <a:r>
              <a:rPr lang="en-GB" sz="1800" i="1" dirty="0">
                <a:solidFill>
                  <a:schemeClr val="bg1"/>
                </a:solidFill>
              </a:rPr>
              <a:t> </a:t>
            </a:r>
            <a:r>
              <a:rPr lang="en-GB" sz="1800" i="1" dirty="0" err="1">
                <a:solidFill>
                  <a:schemeClr val="bg1"/>
                </a:solidFill>
              </a:rPr>
              <a:t>på</a:t>
            </a:r>
            <a:r>
              <a:rPr lang="en-GB" sz="1800" i="1" dirty="0">
                <a:solidFill>
                  <a:schemeClr val="bg1"/>
                </a:solidFill>
              </a:rPr>
              <a:t> </a:t>
            </a:r>
            <a:r>
              <a:rPr lang="en-GB" sz="1800" i="1" dirty="0" err="1">
                <a:solidFill>
                  <a:schemeClr val="bg1"/>
                </a:solidFill>
              </a:rPr>
              <a:t>særlige</a:t>
            </a:r>
            <a:r>
              <a:rPr lang="en-GB" sz="1800" i="1" dirty="0">
                <a:solidFill>
                  <a:schemeClr val="bg1"/>
                </a:solidFill>
              </a:rPr>
              <a:t> </a:t>
            </a:r>
            <a:r>
              <a:rPr lang="en-GB" sz="1800" i="1" dirty="0" err="1">
                <a:solidFill>
                  <a:schemeClr val="bg1"/>
                </a:solidFill>
              </a:rPr>
              <a:t>forhold</a:t>
            </a:r>
            <a:endParaRPr lang="en-GB" sz="1800" b="1"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i="1" dirty="0" err="1">
                <a:solidFill>
                  <a:schemeClr val="bg1"/>
                </a:solidFill>
              </a:rPr>
              <a:t>Forsikring</a:t>
            </a:r>
            <a:br>
              <a:rPr lang="en-GB" sz="2400" i="1" dirty="0">
                <a:solidFill>
                  <a:schemeClr val="bg1"/>
                </a:solidFill>
              </a:rPr>
            </a:br>
            <a:r>
              <a:rPr lang="en-GB" sz="1800" i="1" dirty="0">
                <a:solidFill>
                  <a:schemeClr val="bg1"/>
                </a:solidFill>
              </a:rPr>
              <a:t>studyabroad.dtu.dk</a:t>
            </a:r>
            <a:endParaRPr lang="en-GB" sz="2400"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457154" lvl="1"/>
            <a:endParaRPr lang="en-GB" sz="2400" i="1" dirty="0">
              <a:solidFill>
                <a:schemeClr val="bg1"/>
              </a:solidFill>
            </a:endParaRPr>
          </a:p>
          <a:p>
            <a:pPr marL="457154" lvl="1"/>
            <a:endParaRPr lang="en-GB" sz="2400" i="1" dirty="0">
              <a:solidFill>
                <a:schemeClr val="bg1"/>
              </a:solidFill>
            </a:endParaRPr>
          </a:p>
        </p:txBody>
      </p:sp>
    </p:spTree>
    <p:extLst>
      <p:ext uri="{BB962C8B-B14F-4D97-AF65-F5344CB8AC3E}">
        <p14:creationId xmlns:p14="http://schemas.microsoft.com/office/powerpoint/2010/main" val="338021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err="1">
                <a:solidFill>
                  <a:schemeClr val="bg1"/>
                </a:solidFill>
              </a:rPr>
              <a:t>Hvem</a:t>
            </a:r>
            <a:r>
              <a:rPr lang="en-GB" b="1" i="1" dirty="0">
                <a:solidFill>
                  <a:schemeClr val="bg1"/>
                </a:solidFill>
              </a:rPr>
              <a:t> </a:t>
            </a:r>
            <a:r>
              <a:rPr lang="en-GB" b="1" i="1" dirty="0" err="1">
                <a:solidFill>
                  <a:schemeClr val="bg1"/>
                </a:solidFill>
              </a:rPr>
              <a:t>kan</a:t>
            </a:r>
            <a:r>
              <a:rPr lang="en-GB" b="1" i="1" dirty="0">
                <a:solidFill>
                  <a:schemeClr val="bg1"/>
                </a:solidFill>
              </a:rPr>
              <a:t> </a:t>
            </a:r>
            <a:r>
              <a:rPr lang="en-GB" b="1" i="1" dirty="0" err="1">
                <a:solidFill>
                  <a:schemeClr val="bg1"/>
                </a:solidFill>
              </a:rPr>
              <a:t>hjælpe</a:t>
            </a:r>
            <a:r>
              <a:rPr lang="en-GB" b="1" i="1" dirty="0">
                <a:solidFill>
                  <a:schemeClr val="bg1"/>
                </a:solidFill>
              </a:rPr>
              <a:t>?</a:t>
            </a:r>
            <a:endParaRPr lang="da-DK" dirty="0"/>
          </a:p>
        </p:txBody>
      </p:sp>
      <p:pic>
        <p:nvPicPr>
          <p:cNvPr id="5" name="Picture 4"/>
          <p:cNvPicPr>
            <a:picLocks noChangeAspect="1"/>
          </p:cNvPicPr>
          <p:nvPr/>
        </p:nvPicPr>
        <p:blipFill>
          <a:blip r:embed="rId2"/>
          <a:stretch>
            <a:fillRect/>
          </a:stretch>
        </p:blipFill>
        <p:spPr>
          <a:xfrm>
            <a:off x="755073" y="1025020"/>
            <a:ext cx="7322127" cy="4078553"/>
          </a:xfrm>
          <a:prstGeom prst="rect">
            <a:avLst/>
          </a:prstGeom>
        </p:spPr>
      </p:pic>
      <p:sp>
        <p:nvSpPr>
          <p:cNvPr id="3" name="Text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69696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Hjælp…</a:t>
            </a:r>
          </a:p>
        </p:txBody>
      </p:sp>
      <p:pic>
        <p:nvPicPr>
          <p:cNvPr id="4" name="Picture 3"/>
          <p:cNvPicPr>
            <a:picLocks noChangeAspect="1"/>
          </p:cNvPicPr>
          <p:nvPr/>
        </p:nvPicPr>
        <p:blipFill>
          <a:blip r:embed="rId2"/>
          <a:stretch>
            <a:fillRect/>
          </a:stretch>
        </p:blipFill>
        <p:spPr>
          <a:xfrm>
            <a:off x="263236" y="1200150"/>
            <a:ext cx="8763000" cy="3276600"/>
          </a:xfrm>
          <a:prstGeom prst="rect">
            <a:avLst/>
          </a:prstGeom>
        </p:spPr>
      </p:pic>
      <p:sp>
        <p:nvSpPr>
          <p:cNvPr id="3" name="Text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238883308"/>
      </p:ext>
    </p:extLst>
  </p:cSld>
  <p:clrMapOvr>
    <a:masterClrMapping/>
  </p:clrMapOvr>
</p:sld>
</file>

<file path=ppt/theme/theme1.xml><?xml version="1.0" encoding="utf-8"?>
<a:theme xmlns:a="http://schemas.openxmlformats.org/drawingml/2006/main" name="Office Theme">
  <a:themeElements>
    <a:clrScheme name="1 DTU rød">
      <a:dk1>
        <a:srgbClr val="000000"/>
      </a:dk1>
      <a:lt1>
        <a:srgbClr val="FFFFFF"/>
      </a:lt1>
      <a:dk2>
        <a:srgbClr val="990000"/>
      </a:dk2>
      <a:lt2>
        <a:srgbClr val="EDDDD5"/>
      </a:lt2>
      <a:accent1>
        <a:srgbClr val="99CC33"/>
      </a:accent1>
      <a:accent2>
        <a:srgbClr val="FF6600"/>
      </a:accent2>
      <a:accent3>
        <a:srgbClr val="FF9900"/>
      </a:accent3>
      <a:accent4>
        <a:srgbClr val="FF0000"/>
      </a:accent4>
      <a:accent5>
        <a:srgbClr val="999999"/>
      </a:accent5>
      <a:accent6>
        <a:srgbClr val="33CC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540</Words>
  <Application>Microsoft Office PowerPoint</Application>
  <PresentationFormat>On-screen Show (16:9)</PresentationFormat>
  <Paragraphs>70</Paragraphs>
  <Slides>10</Slides>
  <Notes>7</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Hvornår?</vt:lpstr>
      <vt:lpstr>Praktik i Udlandet</vt:lpstr>
      <vt:lpstr>Hvordan finder man en plads?</vt:lpstr>
      <vt:lpstr>Økonomi</vt:lpstr>
      <vt:lpstr>Praktikaliteter</vt:lpstr>
      <vt:lpstr>Hvem kan hjælpe?</vt:lpstr>
      <vt:lpstr>Hjælp…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Gollander</dc:creator>
  <cp:lastModifiedBy>Sara Gollander</cp:lastModifiedBy>
  <cp:revision>71</cp:revision>
  <cp:lastPrinted>2018-11-07T10:52:08Z</cp:lastPrinted>
  <dcterms:modified xsi:type="dcterms:W3CDTF">2023-09-01T13:10:08Z</dcterms:modified>
</cp:coreProperties>
</file>